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7" r:id="rId5"/>
  </p:sldMasterIdLst>
  <p:notesMasterIdLst>
    <p:notesMasterId r:id="rId35"/>
  </p:notesMasterIdLst>
  <p:sldIdLst>
    <p:sldId id="258" r:id="rId6"/>
    <p:sldId id="312" r:id="rId7"/>
    <p:sldId id="284" r:id="rId8"/>
    <p:sldId id="294" r:id="rId9"/>
    <p:sldId id="259" r:id="rId10"/>
    <p:sldId id="311" r:id="rId11"/>
    <p:sldId id="270" r:id="rId12"/>
    <p:sldId id="295" r:id="rId13"/>
    <p:sldId id="296" r:id="rId14"/>
    <p:sldId id="260" r:id="rId15"/>
    <p:sldId id="266" r:id="rId16"/>
    <p:sldId id="310" r:id="rId17"/>
    <p:sldId id="264" r:id="rId18"/>
    <p:sldId id="265" r:id="rId19"/>
    <p:sldId id="297" r:id="rId20"/>
    <p:sldId id="261" r:id="rId21"/>
    <p:sldId id="300" r:id="rId22"/>
    <p:sldId id="301" r:id="rId23"/>
    <p:sldId id="302" r:id="rId24"/>
    <p:sldId id="303" r:id="rId25"/>
    <p:sldId id="304" r:id="rId26"/>
    <p:sldId id="305" r:id="rId27"/>
    <p:sldId id="298" r:id="rId28"/>
    <p:sldId id="306" r:id="rId29"/>
    <p:sldId id="299" r:id="rId30"/>
    <p:sldId id="307" r:id="rId31"/>
    <p:sldId id="308" r:id="rId32"/>
    <p:sldId id="309" r:id="rId33"/>
    <p:sldId id="271"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berto Bonelli" initials="RB" lastIdx="12" clrIdx="0">
    <p:extLst>
      <p:ext uri="{19B8F6BF-5375-455C-9EA6-DF929625EA0E}">
        <p15:presenceInfo xmlns:p15="http://schemas.microsoft.com/office/powerpoint/2012/main" userId="S::bonelli.r@wehi.edu.au::e01facba-f198-44b2-bb9b-54d752295c29" providerId="AD"/>
      </p:ext>
    </p:extLst>
  </p:cmAuthor>
  <p:cmAuthor id="2" name="Brendan Ansell" initials="BA" lastIdx="31" clrIdx="1">
    <p:extLst>
      <p:ext uri="{19B8F6BF-5375-455C-9EA6-DF929625EA0E}">
        <p15:presenceInfo xmlns:p15="http://schemas.microsoft.com/office/powerpoint/2012/main" userId="S::ansell.b@wehi.edu.au::591a774f-35ac-4bb1-9b3f-b11a538238f1" providerId="AD"/>
      </p:ext>
    </p:extLst>
  </p:cmAuthor>
  <p:cmAuthor id="3" name="Kartika Waluyo" initials="KW" lastIdx="6" clrIdx="2">
    <p:extLst>
      <p:ext uri="{19B8F6BF-5375-455C-9EA6-DF929625EA0E}">
        <p15:presenceInfo xmlns:p15="http://schemas.microsoft.com/office/powerpoint/2012/main" userId="Kartika Waluy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249" autoAdjust="0"/>
  </p:normalViewPr>
  <p:slideViewPr>
    <p:cSldViewPr snapToGrid="0" snapToObjects="1" showGuides="1">
      <p:cViewPr>
        <p:scale>
          <a:sx n="80" d="100"/>
          <a:sy n="80" d="100"/>
        </p:scale>
        <p:origin x="354" y="-24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10-11T15:19:55.424" idx="9">
    <p:pos x="4338" y="832"/>
    <p:text>needs higher res. image.</p:text>
    <p:extLst>
      <p:ext uri="{C676402C-5697-4E1C-873F-D02D1690AC5C}">
        <p15:threadingInfo xmlns:p15="http://schemas.microsoft.com/office/powerpoint/2012/main" timeZoneBias="420"/>
      </p:ext>
    </p:extLst>
  </p:cm>
  <p:cm authorId="1" dt="2021-10-12T11:45:54.817" idx="12">
    <p:pos x="4338" y="928"/>
    <p:text>definitely</p:text>
    <p:extLst>
      <p:ext uri="{C676402C-5697-4E1C-873F-D02D1690AC5C}">
        <p15:threadingInfo xmlns:p15="http://schemas.microsoft.com/office/powerpoint/2012/main" timeZoneBias="-660">
          <p15:parentCm authorId="2" idx="9"/>
        </p15:threadingInfo>
      </p:ext>
    </p:extLst>
  </p:cm>
  <p:cm authorId="2" dt="2021-10-11T15:20:54.051" idx="10">
    <p:pos x="7370" y="832"/>
    <p:text>could drop this. just list the vital statistics and you can say 'this contains gene expression data from...'</p:text>
    <p:extLst>
      <p:ext uri="{C676402C-5697-4E1C-873F-D02D1690AC5C}">
        <p15:threadingInfo xmlns:p15="http://schemas.microsoft.com/office/powerpoint/2012/main" timeZoneBias="420"/>
      </p:ext>
    </p:extLst>
  </p:cm>
  <p:cm authorId="2" dt="2021-10-11T15:21:15.130" idx="11">
    <p:pos x="7370" y="968"/>
    <p:text>suggest to avoid bullet points. use increased vertical spacing instead.</p:text>
    <p:extLst>
      <p:ext uri="{C676402C-5697-4E1C-873F-D02D1690AC5C}">
        <p15:threadingInfo xmlns:p15="http://schemas.microsoft.com/office/powerpoint/2012/main" timeZoneBias="420">
          <p15:parentCm authorId="2" idx="10"/>
        </p15:threadingInfo>
      </p:ext>
    </p:extLst>
  </p:cm>
  <p:cm authorId="2" dt="2021-10-11T15:21:57.850" idx="12">
    <p:pos x="10" y="10"/>
    <p:text>could this be slide 3? otherwise the RNA theme is broken in the middle</p:text>
    <p:extLst>
      <p:ext uri="{C676402C-5697-4E1C-873F-D02D1690AC5C}">
        <p15:threadingInfo xmlns:p15="http://schemas.microsoft.com/office/powerpoint/2012/main" timeZoneBias="420"/>
      </p:ext>
    </p:extLst>
  </p:cm>
  <p:cm authorId="2" dt="2021-10-11T15:24:01.885" idx="13">
    <p:pos x="5103" y="4155"/>
    <p:text>try download, zoom then screenshot to increase res.</p:text>
    <p:extLst>
      <p:ext uri="{C676402C-5697-4E1C-873F-D02D1690AC5C}">
        <p15:threadingInfo xmlns:p15="http://schemas.microsoft.com/office/powerpoint/2012/main" timeZoneBias="420"/>
      </p:ext>
    </p:extLst>
  </p:cm>
  <p:cm authorId="3" dt="2021-10-12T18:43:11.218" idx="3">
    <p:pos x="5103" y="4291"/>
    <p:text>didnt work, tried online image resolution enhancer but also didnt work. is it ok to use another image?</p:text>
    <p:extLst>
      <p:ext uri="{C676402C-5697-4E1C-873F-D02D1690AC5C}">
        <p15:threadingInfo xmlns:p15="http://schemas.microsoft.com/office/powerpoint/2012/main" timeZoneBias="-660">
          <p15:parentCm authorId="2" idx="13"/>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1-10-11T15:24:59.856" idx="14">
    <p:pos x="10" y="10"/>
    <p:text>good overview. build in each quadrant using 'appear' one at a time
</p:text>
    <p:extLst>
      <p:ext uri="{C676402C-5697-4E1C-873F-D02D1690AC5C}">
        <p15:threadingInfo xmlns:p15="http://schemas.microsoft.com/office/powerpoint/2012/main" timeZoneBias="42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35CB07-8A39-4AED-A6FF-386218537FB2}" type="datetimeFigureOut">
              <a:rPr lang="en-AU" smtClean="0"/>
              <a:t>14/10/2021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24BF5E-C483-46DF-AA20-1C398FE2601B}" type="slidenum">
              <a:rPr lang="en-AU" smtClean="0"/>
              <a:t>‹#›</a:t>
            </a:fld>
            <a:endParaRPr lang="en-AU"/>
          </a:p>
        </p:txBody>
      </p:sp>
    </p:spTree>
    <p:extLst>
      <p:ext uri="{BB962C8B-B14F-4D97-AF65-F5344CB8AC3E}">
        <p14:creationId xmlns:p14="http://schemas.microsoft.com/office/powerpoint/2010/main" val="1226390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Algorithm:</a:t>
            </a:r>
          </a:p>
          <a:p>
            <a:r>
              <a:rPr lang="en-AU" dirty="0"/>
              <a:t>• For training examples, compute y based on current weights</a:t>
            </a:r>
          </a:p>
          <a:p>
            <a:r>
              <a:rPr lang="en-AU" dirty="0"/>
              <a:t>• Update weights based on the difference between predicted y and true label</a:t>
            </a:r>
          </a:p>
          <a:p>
            <a:endParaRPr lang="en-AU" dirty="0"/>
          </a:p>
          <a:p>
            <a:r>
              <a:rPr lang="en-AU" dirty="0"/>
              <a:t>However,</a:t>
            </a:r>
          </a:p>
          <a:p>
            <a:r>
              <a:rPr lang="en-AU" dirty="0"/>
              <a:t>Need to find correct weights for the output neuron(s), and </a:t>
            </a:r>
            <a:r>
              <a:rPr lang="en-AU" b="1" dirty="0"/>
              <a:t>all the neurons in the hidden layer</a:t>
            </a:r>
          </a:p>
          <a:p>
            <a:r>
              <a:rPr lang="en-AU" dirty="0"/>
              <a:t>Can’t use the algorithm in the hidden layer – we don’t know what values these neurons are supposed to produce for the input </a:t>
            </a:r>
          </a:p>
          <a:p>
            <a:r>
              <a:rPr lang="en-AU" dirty="0"/>
              <a:t>• There is no one set of “correct” values for this layer – multiple possible solutions </a:t>
            </a:r>
          </a:p>
          <a:p>
            <a:r>
              <a:rPr lang="en-AU" dirty="0"/>
              <a:t>• Solution: backpropagation</a:t>
            </a:r>
          </a:p>
          <a:p>
            <a:endParaRPr lang="en-AU" dirty="0"/>
          </a:p>
          <a:p>
            <a:r>
              <a:rPr lang="en-AU" dirty="0"/>
              <a:t>Backpropagation:</a:t>
            </a:r>
          </a:p>
          <a:p>
            <a:r>
              <a:rPr lang="en-AU" dirty="0"/>
              <a:t>• Form of gradient descent – iterative process for finding the weight parameters that minimize error </a:t>
            </a:r>
          </a:p>
          <a:p>
            <a:r>
              <a:rPr lang="en-AU" dirty="0"/>
              <a:t>• Requires a </a:t>
            </a:r>
            <a:r>
              <a:rPr lang="en-AU" b="1" dirty="0"/>
              <a:t>learning rate </a:t>
            </a:r>
            <a:r>
              <a:rPr lang="en-AU" b="0" dirty="0">
                <a:sym typeface="Wingdings" panose="05000000000000000000" pitchFamily="2" charset="2"/>
              </a:rPr>
              <a:t> how fast we want our algo to converge</a:t>
            </a:r>
            <a:endParaRPr lang="en-AU" b="0" dirty="0"/>
          </a:p>
          <a:p>
            <a:r>
              <a:rPr lang="en-AU" dirty="0"/>
              <a:t>• Idea: look at the derivative of error and update weights in the direction that would reduce error </a:t>
            </a:r>
          </a:p>
          <a:p>
            <a:pPr lvl="1"/>
            <a:r>
              <a:rPr lang="en-AU" dirty="0"/>
              <a:t>• Compute errors at the output layer </a:t>
            </a:r>
            <a:r>
              <a:rPr lang="en-AU" dirty="0" err="1"/>
              <a:t>w.r.t.</a:t>
            </a:r>
            <a:r>
              <a:rPr lang="en-AU" dirty="0"/>
              <a:t> each weight using partial differentiation </a:t>
            </a:r>
          </a:p>
          <a:p>
            <a:pPr lvl="1"/>
            <a:r>
              <a:rPr lang="en-AU" dirty="0"/>
              <a:t>• Propagate errors back to each of the earlier layers </a:t>
            </a:r>
          </a:p>
          <a:p>
            <a:endParaRPr lang="en-AU" dirty="0"/>
          </a:p>
        </p:txBody>
      </p:sp>
      <p:sp>
        <p:nvSpPr>
          <p:cNvPr id="4" name="Slide Number Placeholder 3"/>
          <p:cNvSpPr>
            <a:spLocks noGrp="1"/>
          </p:cNvSpPr>
          <p:nvPr>
            <p:ph type="sldNum" sz="quarter" idx="5"/>
          </p:nvPr>
        </p:nvSpPr>
        <p:spPr/>
        <p:txBody>
          <a:bodyPr/>
          <a:lstStyle/>
          <a:p>
            <a:fld id="{A924BF5E-C483-46DF-AA20-1C398FE2601B}" type="slidenum">
              <a:rPr lang="en-AU" smtClean="0"/>
              <a:t>2</a:t>
            </a:fld>
            <a:endParaRPr lang="en-AU"/>
          </a:p>
        </p:txBody>
      </p:sp>
    </p:spTree>
    <p:extLst>
      <p:ext uri="{BB962C8B-B14F-4D97-AF65-F5344CB8AC3E}">
        <p14:creationId xmlns:p14="http://schemas.microsoft.com/office/powerpoint/2010/main" val="32339880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dirty="0">
                <a:solidFill>
                  <a:srgbClr val="292929"/>
                </a:solidFill>
                <a:effectLst/>
                <a:latin typeface="charter"/>
              </a:rPr>
              <a:t>Gradient Boosting Machines (GBM)</a:t>
            </a:r>
          </a:p>
          <a:p>
            <a:endParaRPr lang="en-AU" b="0" i="0" dirty="0">
              <a:solidFill>
                <a:srgbClr val="292929"/>
              </a:solidFill>
              <a:effectLst/>
              <a:latin typeface="charter"/>
            </a:endParaRPr>
          </a:p>
          <a:p>
            <a:r>
              <a:rPr lang="en-AU" b="0" i="0" dirty="0">
                <a:solidFill>
                  <a:srgbClr val="292929"/>
                </a:solidFill>
                <a:effectLst/>
                <a:latin typeface="charter"/>
              </a:rPr>
              <a:t>Consider η=1, at each stage, GBM predicts the </a:t>
            </a:r>
            <a:r>
              <a:rPr lang="en-AU" b="1" i="0" dirty="0">
                <a:solidFill>
                  <a:srgbClr val="292929"/>
                </a:solidFill>
                <a:effectLst/>
                <a:latin typeface="Charter"/>
              </a:rPr>
              <a:t>y - Fₙ₋₁</a:t>
            </a:r>
            <a:r>
              <a:rPr lang="en-AU" b="0" i="0" dirty="0">
                <a:solidFill>
                  <a:srgbClr val="292929"/>
                </a:solidFill>
                <a:effectLst/>
                <a:latin typeface="charter"/>
              </a:rPr>
              <a:t> (residual or gradient of loss) which is difference of distance from pole to the golf ball</a:t>
            </a:r>
          </a:p>
          <a:p>
            <a:r>
              <a:rPr lang="en-AU" b="0" i="0" dirty="0">
                <a:solidFill>
                  <a:srgbClr val="292929"/>
                </a:solidFill>
                <a:effectLst/>
                <a:latin typeface="charter"/>
              </a:rPr>
              <a:t>So, at every iteration, GBM tries to predict this distance, which is like golfer aiming for pole before each shot. And sometimes the ball can even cross the pole (like Δ₂), hence using the gradient descent, correct sign is applied when Δ is calculated. </a:t>
            </a:r>
          </a:p>
          <a:p>
            <a:r>
              <a:rPr lang="en-AU" b="0" i="0" dirty="0">
                <a:solidFill>
                  <a:srgbClr val="292929"/>
                </a:solidFill>
                <a:effectLst/>
                <a:latin typeface="charter"/>
              </a:rPr>
              <a:t>So its recommended to use smaller η, such that the minima of loss or the pole isn’t missed.</a:t>
            </a:r>
            <a:endParaRPr lang="en-AU" dirty="0"/>
          </a:p>
          <a:p>
            <a:endParaRPr lang="en-AU" dirty="0"/>
          </a:p>
        </p:txBody>
      </p:sp>
      <p:sp>
        <p:nvSpPr>
          <p:cNvPr id="4" name="Slide Number Placeholder 3"/>
          <p:cNvSpPr>
            <a:spLocks noGrp="1"/>
          </p:cNvSpPr>
          <p:nvPr>
            <p:ph type="sldNum" sz="quarter" idx="5"/>
          </p:nvPr>
        </p:nvSpPr>
        <p:spPr/>
        <p:txBody>
          <a:bodyPr/>
          <a:lstStyle/>
          <a:p>
            <a:fld id="{A924BF5E-C483-46DF-AA20-1C398FE2601B}" type="slidenum">
              <a:rPr lang="en-AU" smtClean="0"/>
              <a:t>14</a:t>
            </a:fld>
            <a:endParaRPr lang="en-AU"/>
          </a:p>
        </p:txBody>
      </p:sp>
    </p:spTree>
    <p:extLst>
      <p:ext uri="{BB962C8B-B14F-4D97-AF65-F5344CB8AC3E}">
        <p14:creationId xmlns:p14="http://schemas.microsoft.com/office/powerpoint/2010/main" val="3778871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sym typeface="Wingdings" pitchFamily="2" charset="2"/>
              </a:rPr>
              <a:t>We did a </a:t>
            </a:r>
            <a:r>
              <a:rPr lang="en-AU" dirty="0" err="1">
                <a:sym typeface="Wingdings" pitchFamily="2" charset="2"/>
              </a:rPr>
              <a:t>gridsearch</a:t>
            </a:r>
            <a:r>
              <a:rPr lang="en-AU" dirty="0">
                <a:sym typeface="Wingdings" pitchFamily="2" charset="2"/>
              </a:rPr>
              <a:t> to find the best hyperparameter combination using MSE as the loss function.</a:t>
            </a:r>
          </a:p>
          <a:p>
            <a:r>
              <a:rPr lang="en-AU" dirty="0">
                <a:sym typeface="Wingdings" pitchFamily="2" charset="2"/>
              </a:rPr>
              <a:t>Hyperparameters being considered are:</a:t>
            </a:r>
          </a:p>
          <a:p>
            <a:r>
              <a:rPr lang="en-AU" dirty="0"/>
              <a:t>gamma=[0,1,5]</a:t>
            </a:r>
          </a:p>
          <a:p>
            <a:r>
              <a:rPr lang="en-AU" dirty="0"/>
              <a:t>maximum depth=[2,4,6,8]</a:t>
            </a:r>
          </a:p>
          <a:p>
            <a:r>
              <a:rPr lang="en-AU" dirty="0"/>
              <a:t>eta (learning rate)=[0.01, 0.1]</a:t>
            </a:r>
          </a:p>
          <a:p>
            <a:r>
              <a:rPr lang="en-AU" dirty="0"/>
              <a:t>number of rounds(number of trees)=[50,100]</a:t>
            </a:r>
          </a:p>
          <a:p>
            <a:endParaRPr lang="en-AU" dirty="0">
              <a:highlight>
                <a:srgbClr val="FFFF00"/>
              </a:highlight>
              <a:sym typeface="Wingdings" pitchFamily="2" charset="2"/>
            </a:endParaRPr>
          </a:p>
          <a:p>
            <a:r>
              <a:rPr lang="en-AU" dirty="0">
                <a:highlight>
                  <a:srgbClr val="FFFF00"/>
                </a:highlight>
                <a:sym typeface="Wingdings" pitchFamily="2" charset="2"/>
              </a:rPr>
              <a:t>Because the </a:t>
            </a:r>
            <a:r>
              <a:rPr lang="en-AU" dirty="0" err="1">
                <a:highlight>
                  <a:srgbClr val="FFFF00"/>
                </a:highlight>
                <a:sym typeface="Wingdings" pitchFamily="2" charset="2"/>
              </a:rPr>
              <a:t>gridsearch</a:t>
            </a:r>
            <a:r>
              <a:rPr lang="en-AU" dirty="0">
                <a:highlight>
                  <a:srgbClr val="FFFF00"/>
                </a:highlight>
                <a:sym typeface="Wingdings" pitchFamily="2" charset="2"/>
              </a:rPr>
              <a:t> took a very long time to run we only ran it using 50 random genes.</a:t>
            </a:r>
          </a:p>
          <a:p>
            <a:r>
              <a:rPr lang="en-AU" dirty="0">
                <a:highlight>
                  <a:srgbClr val="FFFF00"/>
                </a:highlight>
                <a:sym typeface="Wingdings" pitchFamily="2" charset="2"/>
              </a:rPr>
              <a:t>With 50 random genes it took approximately 10 hours.</a:t>
            </a:r>
          </a:p>
          <a:p>
            <a:endParaRPr lang="en-AU" dirty="0">
              <a:sym typeface="Wingdings" pitchFamily="2" charset="2"/>
            </a:endParaRPr>
          </a:p>
          <a:p>
            <a:r>
              <a:rPr lang="en-US" dirty="0"/>
              <a:t>After the best performance parameter were chosen, the model was trained again on all genes</a:t>
            </a:r>
          </a:p>
          <a:p>
            <a:endParaRPr lang="en-US" dirty="0">
              <a:sym typeface="Wingdings" pitchFamily="2" charset="2"/>
            </a:endParaRPr>
          </a:p>
          <a:p>
            <a:r>
              <a:rPr lang="en-US" b="1" dirty="0">
                <a:sym typeface="Wingdings" pitchFamily="2" charset="2"/>
              </a:rPr>
              <a:t>For long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i="0" dirty="0">
                <a:solidFill>
                  <a:srgbClr val="000000"/>
                </a:solidFill>
                <a:effectLst/>
                <a:latin typeface="Poppins" panose="020B0502040204020203" pitchFamily="2" charset="0"/>
              </a:rPr>
              <a:t>Loss Function: The role of the loss function is to estimate how best is the model in making predictions with the given data. </a:t>
            </a:r>
            <a:endParaRPr lang="en-AU" dirty="0">
              <a:sym typeface="Wingdings" pitchFamily="2" charset="2"/>
            </a:endParaRPr>
          </a:p>
          <a:p>
            <a:endParaRPr lang="en-US" dirty="0">
              <a:sym typeface="Wingdings" pitchFamily="2" charset="2"/>
            </a:endParaRPr>
          </a:p>
          <a:p>
            <a:endParaRPr lang="en-AU" dirty="0"/>
          </a:p>
        </p:txBody>
      </p:sp>
      <p:sp>
        <p:nvSpPr>
          <p:cNvPr id="4" name="Slide Number Placeholder 3"/>
          <p:cNvSpPr>
            <a:spLocks noGrp="1"/>
          </p:cNvSpPr>
          <p:nvPr>
            <p:ph type="sldNum" sz="quarter" idx="5"/>
          </p:nvPr>
        </p:nvSpPr>
        <p:spPr/>
        <p:txBody>
          <a:bodyPr/>
          <a:lstStyle/>
          <a:p>
            <a:fld id="{A924BF5E-C483-46DF-AA20-1C398FE2601B}" type="slidenum">
              <a:rPr lang="en-AU" smtClean="0"/>
              <a:t>15</a:t>
            </a:fld>
            <a:endParaRPr lang="en-AU"/>
          </a:p>
        </p:txBody>
      </p:sp>
    </p:spTree>
    <p:extLst>
      <p:ext uri="{BB962C8B-B14F-4D97-AF65-F5344CB8AC3E}">
        <p14:creationId xmlns:p14="http://schemas.microsoft.com/office/powerpoint/2010/main" val="3319753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 compute the correlation between each gene in the prediction and its true value</a:t>
            </a:r>
          </a:p>
          <a:p>
            <a:r>
              <a:rPr lang="en-AU" dirty="0"/>
              <a:t>For training prediction, the median correlation is 0.99</a:t>
            </a:r>
          </a:p>
          <a:p>
            <a:r>
              <a:rPr lang="en-AU" dirty="0"/>
              <a:t>And for test prediction, the median correlation is 0.43</a:t>
            </a:r>
          </a:p>
          <a:p>
            <a:r>
              <a:rPr lang="en-AU" dirty="0"/>
              <a:t>The plot shows high density for positive correlation which means that high number of genes in lung have strong relationship with genes in whole blood</a:t>
            </a:r>
          </a:p>
          <a:p>
            <a:endParaRPr lang="en-AU" dirty="0"/>
          </a:p>
          <a:p>
            <a:endParaRPr lang="en-AU" dirty="0"/>
          </a:p>
          <a:p>
            <a:endParaRPr lang="en-AU" dirty="0"/>
          </a:p>
          <a:p>
            <a:endParaRPr lang="en-AU" dirty="0"/>
          </a:p>
          <a:p>
            <a:endParaRPr lang="en-AU" dirty="0"/>
          </a:p>
        </p:txBody>
      </p:sp>
      <p:sp>
        <p:nvSpPr>
          <p:cNvPr id="4" name="Slide Number Placeholder 3"/>
          <p:cNvSpPr>
            <a:spLocks noGrp="1"/>
          </p:cNvSpPr>
          <p:nvPr>
            <p:ph type="sldNum" sz="quarter" idx="5"/>
          </p:nvPr>
        </p:nvSpPr>
        <p:spPr/>
        <p:txBody>
          <a:bodyPr/>
          <a:lstStyle/>
          <a:p>
            <a:fld id="{A924BF5E-C483-46DF-AA20-1C398FE2601B}" type="slidenum">
              <a:rPr lang="en-AU" smtClean="0"/>
              <a:t>16</a:t>
            </a:fld>
            <a:endParaRPr lang="en-AU"/>
          </a:p>
        </p:txBody>
      </p:sp>
    </p:spTree>
    <p:extLst>
      <p:ext uri="{BB962C8B-B14F-4D97-AF65-F5344CB8AC3E}">
        <p14:creationId xmlns:p14="http://schemas.microsoft.com/office/powerpoint/2010/main" val="2337510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next model we built is NN</a:t>
            </a:r>
          </a:p>
          <a:p>
            <a:r>
              <a:rPr lang="en-AU" dirty="0"/>
              <a:t>Training a NN entails finding the weights which minimize errors on the training data</a:t>
            </a:r>
          </a:p>
          <a:p>
            <a:r>
              <a:rPr lang="en-AU" dirty="0"/>
              <a:t>We train a NN by iterating over samples in a training dataset</a:t>
            </a:r>
          </a:p>
          <a:p>
            <a:endParaRPr lang="en-AU" dirty="0"/>
          </a:p>
          <a:p>
            <a:r>
              <a:rPr lang="en-AU" dirty="0"/>
              <a:t>Input is the whole blood gene expression</a:t>
            </a:r>
          </a:p>
          <a:p>
            <a:r>
              <a:rPr lang="en-AU" dirty="0"/>
              <a:t>Response is the lung gene expression</a:t>
            </a:r>
          </a:p>
          <a:p>
            <a:r>
              <a:rPr lang="en-AU" dirty="0"/>
              <a:t>Activation function: </a:t>
            </a:r>
            <a:r>
              <a:rPr lang="en-AU" dirty="0" err="1"/>
              <a:t>relu</a:t>
            </a:r>
            <a:r>
              <a:rPr lang="en-AU" dirty="0"/>
              <a:t> for the hidden layers and linear for the output layer</a:t>
            </a:r>
          </a:p>
          <a:p>
            <a:endParaRPr lang="en-AU" dirty="0"/>
          </a:p>
          <a:p>
            <a:r>
              <a:rPr lang="en-AU" b="1" dirty="0"/>
              <a:t>For long presentation:</a:t>
            </a:r>
          </a:p>
          <a:p>
            <a:r>
              <a:rPr lang="en-AU" dirty="0"/>
              <a:t>Each iteration over the whole dataset is called an </a:t>
            </a:r>
            <a:r>
              <a:rPr lang="en-AU" b="1" dirty="0"/>
              <a:t>epoch</a:t>
            </a:r>
          </a:p>
          <a:p>
            <a:endParaRPr lang="en-AU" dirty="0"/>
          </a:p>
          <a:p>
            <a:endParaRPr lang="en-AU" dirty="0"/>
          </a:p>
        </p:txBody>
      </p:sp>
      <p:sp>
        <p:nvSpPr>
          <p:cNvPr id="4" name="Slide Number Placeholder 3"/>
          <p:cNvSpPr>
            <a:spLocks noGrp="1"/>
          </p:cNvSpPr>
          <p:nvPr>
            <p:ph type="sldNum" sz="quarter" idx="5"/>
          </p:nvPr>
        </p:nvSpPr>
        <p:spPr/>
        <p:txBody>
          <a:bodyPr/>
          <a:lstStyle/>
          <a:p>
            <a:fld id="{A924BF5E-C483-46DF-AA20-1C398FE2601B}" type="slidenum">
              <a:rPr lang="en-AU" smtClean="0"/>
              <a:t>17</a:t>
            </a:fld>
            <a:endParaRPr lang="en-AU"/>
          </a:p>
        </p:txBody>
      </p:sp>
    </p:spTree>
    <p:extLst>
      <p:ext uri="{BB962C8B-B14F-4D97-AF65-F5344CB8AC3E}">
        <p14:creationId xmlns:p14="http://schemas.microsoft.com/office/powerpoint/2010/main" val="4160806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next model we built is NN</a:t>
            </a:r>
          </a:p>
          <a:p>
            <a:r>
              <a:rPr lang="en-AU" dirty="0"/>
              <a:t>Training a NN entails finding the weights which minimize errors on the training data</a:t>
            </a:r>
          </a:p>
          <a:p>
            <a:r>
              <a:rPr lang="en-AU" dirty="0"/>
              <a:t>We train a NN by iterating over samples in a training dataset</a:t>
            </a:r>
          </a:p>
          <a:p>
            <a:endParaRPr lang="en-AU" dirty="0"/>
          </a:p>
          <a:p>
            <a:r>
              <a:rPr lang="en-AU" dirty="0"/>
              <a:t>Input is the whole blood gene expression</a:t>
            </a:r>
          </a:p>
          <a:p>
            <a:r>
              <a:rPr lang="en-AU" dirty="0"/>
              <a:t>Response is the lung gene expression</a:t>
            </a:r>
          </a:p>
          <a:p>
            <a:r>
              <a:rPr lang="en-AU" dirty="0"/>
              <a:t>Activation function: </a:t>
            </a:r>
            <a:r>
              <a:rPr lang="en-AU" dirty="0" err="1"/>
              <a:t>relu</a:t>
            </a:r>
            <a:r>
              <a:rPr lang="en-AU" dirty="0"/>
              <a:t> for the hidden layers and linear for the output layer</a:t>
            </a:r>
          </a:p>
          <a:p>
            <a:endParaRPr lang="en-AU" dirty="0"/>
          </a:p>
          <a:p>
            <a:r>
              <a:rPr lang="en-AU" b="1" dirty="0"/>
              <a:t>For long presentation:</a:t>
            </a:r>
          </a:p>
          <a:p>
            <a:r>
              <a:rPr lang="en-AU" dirty="0"/>
              <a:t>Each iteration over the whole dataset is called an </a:t>
            </a:r>
            <a:r>
              <a:rPr lang="en-AU" b="1" dirty="0"/>
              <a:t>epoch</a:t>
            </a:r>
          </a:p>
          <a:p>
            <a:endParaRPr lang="en-AU" dirty="0"/>
          </a:p>
        </p:txBody>
      </p:sp>
      <p:sp>
        <p:nvSpPr>
          <p:cNvPr id="4" name="Slide Number Placeholder 3"/>
          <p:cNvSpPr>
            <a:spLocks noGrp="1"/>
          </p:cNvSpPr>
          <p:nvPr>
            <p:ph type="sldNum" sz="quarter" idx="5"/>
          </p:nvPr>
        </p:nvSpPr>
        <p:spPr/>
        <p:txBody>
          <a:bodyPr/>
          <a:lstStyle/>
          <a:p>
            <a:fld id="{A924BF5E-C483-46DF-AA20-1C398FE2601B}" type="slidenum">
              <a:rPr lang="en-AU" smtClean="0"/>
              <a:t>18</a:t>
            </a:fld>
            <a:endParaRPr lang="en-AU"/>
          </a:p>
        </p:txBody>
      </p:sp>
    </p:spTree>
    <p:extLst>
      <p:ext uri="{BB962C8B-B14F-4D97-AF65-F5344CB8AC3E}">
        <p14:creationId xmlns:p14="http://schemas.microsoft.com/office/powerpoint/2010/main" val="1888486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Algorithm:</a:t>
            </a:r>
          </a:p>
          <a:p>
            <a:r>
              <a:rPr lang="en-AU" dirty="0"/>
              <a:t>• For training examples, compute y based on current weights</a:t>
            </a:r>
          </a:p>
          <a:p>
            <a:r>
              <a:rPr lang="en-AU" dirty="0"/>
              <a:t>• Update weights based on the difference between predicted y and true label</a:t>
            </a:r>
          </a:p>
          <a:p>
            <a:endParaRPr lang="en-AU" dirty="0"/>
          </a:p>
          <a:p>
            <a:r>
              <a:rPr lang="en-AU" dirty="0"/>
              <a:t>However,</a:t>
            </a:r>
          </a:p>
          <a:p>
            <a:r>
              <a:rPr lang="en-AU" dirty="0"/>
              <a:t>Need to find correct weights for the output neuron(s), and </a:t>
            </a:r>
            <a:r>
              <a:rPr lang="en-AU" b="1" dirty="0"/>
              <a:t>all the neurons in the hidden layer</a:t>
            </a:r>
          </a:p>
          <a:p>
            <a:r>
              <a:rPr lang="en-AU" dirty="0"/>
              <a:t>Can’t use the algorithm in the hidden layer – we don’t know what values these neurons are supposed to produce for the input </a:t>
            </a:r>
          </a:p>
          <a:p>
            <a:r>
              <a:rPr lang="en-AU" dirty="0"/>
              <a:t>• There is no one set of “correct” values for this layer – multiple possible solutions </a:t>
            </a:r>
          </a:p>
          <a:p>
            <a:r>
              <a:rPr lang="en-AU" dirty="0"/>
              <a:t>• Solution: backpropagation</a:t>
            </a:r>
          </a:p>
          <a:p>
            <a:endParaRPr lang="en-AU" dirty="0"/>
          </a:p>
          <a:p>
            <a:r>
              <a:rPr lang="en-AU" dirty="0"/>
              <a:t>Backpropagation:</a:t>
            </a:r>
          </a:p>
          <a:p>
            <a:r>
              <a:rPr lang="en-AU" dirty="0"/>
              <a:t>• Form of gradient descent – iterative process for finding the weight parameters that minimize error </a:t>
            </a:r>
          </a:p>
          <a:p>
            <a:r>
              <a:rPr lang="en-AU" dirty="0"/>
              <a:t>• Requires a </a:t>
            </a:r>
            <a:r>
              <a:rPr lang="en-AU" b="1" dirty="0"/>
              <a:t>learning rate </a:t>
            </a:r>
            <a:r>
              <a:rPr lang="en-AU" b="0" dirty="0">
                <a:sym typeface="Wingdings" panose="05000000000000000000" pitchFamily="2" charset="2"/>
              </a:rPr>
              <a:t> how fast we want our algo to converge</a:t>
            </a:r>
            <a:endParaRPr lang="en-AU" b="0" dirty="0"/>
          </a:p>
          <a:p>
            <a:r>
              <a:rPr lang="en-AU" dirty="0"/>
              <a:t>• Idea: look at the derivative of error and update weights in the direction that would reduce error </a:t>
            </a:r>
          </a:p>
          <a:p>
            <a:pPr lvl="1"/>
            <a:r>
              <a:rPr lang="en-AU" dirty="0"/>
              <a:t>• Compute errors at the output layer </a:t>
            </a:r>
            <a:r>
              <a:rPr lang="en-AU" dirty="0" err="1"/>
              <a:t>w.r.t.</a:t>
            </a:r>
            <a:r>
              <a:rPr lang="en-AU" dirty="0"/>
              <a:t> each weight using partial differentiation </a:t>
            </a:r>
          </a:p>
          <a:p>
            <a:pPr lvl="1"/>
            <a:r>
              <a:rPr lang="en-AU" dirty="0"/>
              <a:t>• Propagate errors back to each of the earlier layers </a:t>
            </a:r>
          </a:p>
          <a:p>
            <a:endParaRPr lang="en-AU" dirty="0"/>
          </a:p>
        </p:txBody>
      </p:sp>
      <p:sp>
        <p:nvSpPr>
          <p:cNvPr id="4" name="Slide Number Placeholder 3"/>
          <p:cNvSpPr>
            <a:spLocks noGrp="1"/>
          </p:cNvSpPr>
          <p:nvPr>
            <p:ph type="sldNum" sz="quarter" idx="5"/>
          </p:nvPr>
        </p:nvSpPr>
        <p:spPr/>
        <p:txBody>
          <a:bodyPr/>
          <a:lstStyle/>
          <a:p>
            <a:fld id="{A924BF5E-C483-46DF-AA20-1C398FE2601B}" type="slidenum">
              <a:rPr lang="en-AU" smtClean="0"/>
              <a:t>19</a:t>
            </a:fld>
            <a:endParaRPr lang="en-AU"/>
          </a:p>
        </p:txBody>
      </p:sp>
    </p:spTree>
    <p:extLst>
      <p:ext uri="{BB962C8B-B14F-4D97-AF65-F5344CB8AC3E}">
        <p14:creationId xmlns:p14="http://schemas.microsoft.com/office/powerpoint/2010/main" val="26036946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ym typeface="Wingdings" pitchFamily="2" charset="2"/>
              </a:rPr>
              <a:t>Similar to what we did with </a:t>
            </a:r>
            <a:r>
              <a:rPr lang="en-AU" dirty="0" err="1">
                <a:sym typeface="Wingdings" pitchFamily="2" charset="2"/>
              </a:rPr>
              <a:t>xgboost</a:t>
            </a:r>
            <a:r>
              <a:rPr lang="en-AU" dirty="0">
                <a:sym typeface="Wingdings" pitchFamily="2" charset="2"/>
              </a:rPr>
              <a:t> we did a </a:t>
            </a:r>
            <a:r>
              <a:rPr lang="en-AU" dirty="0" err="1">
                <a:sym typeface="Wingdings" pitchFamily="2" charset="2"/>
              </a:rPr>
              <a:t>gridsearch</a:t>
            </a:r>
            <a:endParaRPr lang="en-AU"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ym typeface="Wingdings" pitchFamily="2" charset="2"/>
              </a:rPr>
              <a:t>On </a:t>
            </a:r>
            <a:r>
              <a:rPr lang="en-AU" dirty="0"/>
              <a:t>number of layers, learning rate, and number of epochs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Here we can observe that when learning rate is 0.00001, there’s a clear pattern happening (pink).</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For low epoch, 10, 30 and 50, the loss decrease as the number of layers increase. However when epoch is 100, 200 and 500 the loss increase along with the number of layers. This makes sense because a quick training or low epoch training needs deeper and wider model to fit more nicely. However, when it’s a high epoch training, if we train a deep or wide model it will overfit.</a:t>
            </a:r>
          </a:p>
          <a:p>
            <a:endParaRPr lang="en-AU" dirty="0">
              <a:sym typeface="Wingdings" pitchFamily="2" charset="2"/>
            </a:endParaRPr>
          </a:p>
          <a:p>
            <a:endParaRPr lang="en-AU" dirty="0"/>
          </a:p>
        </p:txBody>
      </p:sp>
      <p:sp>
        <p:nvSpPr>
          <p:cNvPr id="4" name="Slide Number Placeholder 3"/>
          <p:cNvSpPr>
            <a:spLocks noGrp="1"/>
          </p:cNvSpPr>
          <p:nvPr>
            <p:ph type="sldNum" sz="quarter" idx="5"/>
          </p:nvPr>
        </p:nvSpPr>
        <p:spPr/>
        <p:txBody>
          <a:bodyPr/>
          <a:lstStyle/>
          <a:p>
            <a:fld id="{A924BF5E-C483-46DF-AA20-1C398FE2601B}" type="slidenum">
              <a:rPr lang="en-AU" smtClean="0"/>
              <a:t>21</a:t>
            </a:fld>
            <a:endParaRPr lang="en-AU"/>
          </a:p>
        </p:txBody>
      </p:sp>
    </p:spTree>
    <p:extLst>
      <p:ext uri="{BB962C8B-B14F-4D97-AF65-F5344CB8AC3E}">
        <p14:creationId xmlns:p14="http://schemas.microsoft.com/office/powerpoint/2010/main" val="32304003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For training prediction, the median correlation is 0.63</a:t>
            </a:r>
          </a:p>
          <a:p>
            <a:r>
              <a:rPr lang="en-AU" dirty="0"/>
              <a:t>And for test prediction, the median correlation is 0.489</a:t>
            </a:r>
          </a:p>
          <a:p>
            <a:endParaRPr lang="en-AU" dirty="0"/>
          </a:p>
          <a:p>
            <a:r>
              <a:rPr lang="en-AU" dirty="0"/>
              <a:t>Here we can observe that although the training correlation for NN is much lower than </a:t>
            </a:r>
            <a:r>
              <a:rPr lang="en-AU" dirty="0" err="1"/>
              <a:t>xgboost</a:t>
            </a:r>
            <a:r>
              <a:rPr lang="en-AU" dirty="0"/>
              <a:t>, but the test correlation is higher</a:t>
            </a:r>
          </a:p>
          <a:p>
            <a:r>
              <a:rPr lang="en-AU" dirty="0"/>
              <a:t>This might happen because the </a:t>
            </a:r>
            <a:r>
              <a:rPr lang="en-AU" dirty="0" err="1"/>
              <a:t>xgboost</a:t>
            </a:r>
            <a:r>
              <a:rPr lang="en-AU" dirty="0"/>
              <a:t> model overfits</a:t>
            </a:r>
          </a:p>
          <a:p>
            <a:endParaRPr lang="en-AU" dirty="0"/>
          </a:p>
          <a:p>
            <a:endParaRPr lang="en-AU" dirty="0"/>
          </a:p>
          <a:p>
            <a:endParaRPr lang="en-AU" dirty="0"/>
          </a:p>
        </p:txBody>
      </p:sp>
      <p:sp>
        <p:nvSpPr>
          <p:cNvPr id="4" name="Slide Number Placeholder 3"/>
          <p:cNvSpPr>
            <a:spLocks noGrp="1"/>
          </p:cNvSpPr>
          <p:nvPr>
            <p:ph type="sldNum" sz="quarter" idx="5"/>
          </p:nvPr>
        </p:nvSpPr>
        <p:spPr/>
        <p:txBody>
          <a:bodyPr/>
          <a:lstStyle/>
          <a:p>
            <a:fld id="{A924BF5E-C483-46DF-AA20-1C398FE2601B}" type="slidenum">
              <a:rPr lang="en-AU" smtClean="0"/>
              <a:t>23</a:t>
            </a:fld>
            <a:endParaRPr lang="en-AU"/>
          </a:p>
        </p:txBody>
      </p:sp>
    </p:spTree>
    <p:extLst>
      <p:ext uri="{BB962C8B-B14F-4D97-AF65-F5344CB8AC3E}">
        <p14:creationId xmlns:p14="http://schemas.microsoft.com/office/powerpoint/2010/main" val="25761777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we create the most simplistic version of the ensemble prediction. We take the average of the NN and XGB prediction</a:t>
            </a:r>
          </a:p>
          <a:p>
            <a:endParaRPr lang="en-AU" dirty="0"/>
          </a:p>
        </p:txBody>
      </p:sp>
      <p:sp>
        <p:nvSpPr>
          <p:cNvPr id="4" name="Slide Number Placeholder 3"/>
          <p:cNvSpPr>
            <a:spLocks noGrp="1"/>
          </p:cNvSpPr>
          <p:nvPr>
            <p:ph type="sldNum" sz="quarter" idx="5"/>
          </p:nvPr>
        </p:nvSpPr>
        <p:spPr/>
        <p:txBody>
          <a:bodyPr/>
          <a:lstStyle/>
          <a:p>
            <a:fld id="{A924BF5E-C483-46DF-AA20-1C398FE2601B}" type="slidenum">
              <a:rPr lang="en-AU" smtClean="0"/>
              <a:t>24</a:t>
            </a:fld>
            <a:endParaRPr lang="en-AU"/>
          </a:p>
        </p:txBody>
      </p:sp>
    </p:spTree>
    <p:extLst>
      <p:ext uri="{BB962C8B-B14F-4D97-AF65-F5344CB8AC3E}">
        <p14:creationId xmlns:p14="http://schemas.microsoft.com/office/powerpoint/2010/main" val="811542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For training prediction, the median correlation is 0.92</a:t>
            </a:r>
          </a:p>
          <a:p>
            <a:r>
              <a:rPr lang="en-AU" dirty="0"/>
              <a:t>And for test prediction, the median correlation is 0.498</a:t>
            </a:r>
          </a:p>
          <a:p>
            <a:endParaRPr lang="en-AU" dirty="0"/>
          </a:p>
          <a:p>
            <a:r>
              <a:rPr lang="en-AU" dirty="0"/>
              <a:t>Here we can see that the ensemble prediction’s correlation is higher than both NN and XGB.</a:t>
            </a:r>
          </a:p>
          <a:p>
            <a:r>
              <a:rPr lang="en-AU" dirty="0"/>
              <a:t>This can be a basis for a more advanced ensemble model in the future where another model can be trained</a:t>
            </a:r>
          </a:p>
          <a:p>
            <a:endParaRPr lang="en-AU" dirty="0"/>
          </a:p>
          <a:p>
            <a:endParaRPr lang="en-AU" dirty="0"/>
          </a:p>
          <a:p>
            <a:endParaRPr lang="en-AU" dirty="0"/>
          </a:p>
          <a:p>
            <a:endParaRPr lang="en-AU" dirty="0"/>
          </a:p>
        </p:txBody>
      </p:sp>
      <p:sp>
        <p:nvSpPr>
          <p:cNvPr id="4" name="Slide Number Placeholder 3"/>
          <p:cNvSpPr>
            <a:spLocks noGrp="1"/>
          </p:cNvSpPr>
          <p:nvPr>
            <p:ph type="sldNum" sz="quarter" idx="5"/>
          </p:nvPr>
        </p:nvSpPr>
        <p:spPr/>
        <p:txBody>
          <a:bodyPr/>
          <a:lstStyle/>
          <a:p>
            <a:fld id="{A924BF5E-C483-46DF-AA20-1C398FE2601B}" type="slidenum">
              <a:rPr lang="en-AU" smtClean="0"/>
              <a:t>25</a:t>
            </a:fld>
            <a:endParaRPr lang="en-AU"/>
          </a:p>
        </p:txBody>
      </p:sp>
    </p:spTree>
    <p:extLst>
      <p:ext uri="{BB962C8B-B14F-4D97-AF65-F5344CB8AC3E}">
        <p14:creationId xmlns:p14="http://schemas.microsoft.com/office/powerpoint/2010/main" val="1384086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a:solidFill>
                  <a:srgbClr val="333333"/>
                </a:solidFill>
                <a:effectLst/>
                <a:latin typeface="Helvetica Neue"/>
              </a:rPr>
              <a:t>The Genotype-Tissue Expression (</a:t>
            </a:r>
            <a:r>
              <a:rPr lang="en-AU" b="0" i="0" err="1">
                <a:solidFill>
                  <a:srgbClr val="333333"/>
                </a:solidFill>
                <a:effectLst/>
                <a:latin typeface="Helvetica Neue"/>
              </a:rPr>
              <a:t>GTEx</a:t>
            </a:r>
            <a:r>
              <a:rPr lang="en-AU" b="0" i="0">
                <a:solidFill>
                  <a:srgbClr val="333333"/>
                </a:solidFill>
                <a:effectLst/>
                <a:latin typeface="Helvetica Neue"/>
              </a:rPr>
              <a:t>) project is an ongoing effort to build a comprehensive public resource to study tissue-specific gene expression and regulation. Samples were collected from 54 non-diseased tissue sites across nearly 1000 individuals,</a:t>
            </a:r>
            <a:endParaRPr lang="en-AU"/>
          </a:p>
        </p:txBody>
      </p:sp>
      <p:sp>
        <p:nvSpPr>
          <p:cNvPr id="4" name="Slide Number Placeholder 3"/>
          <p:cNvSpPr>
            <a:spLocks noGrp="1"/>
          </p:cNvSpPr>
          <p:nvPr>
            <p:ph type="sldNum" sz="quarter" idx="5"/>
          </p:nvPr>
        </p:nvSpPr>
        <p:spPr/>
        <p:txBody>
          <a:bodyPr/>
          <a:lstStyle/>
          <a:p>
            <a:fld id="{A924BF5E-C483-46DF-AA20-1C398FE2601B}" type="slidenum">
              <a:rPr lang="en-AU" smtClean="0"/>
              <a:t>3</a:t>
            </a:fld>
            <a:endParaRPr lang="en-AU"/>
          </a:p>
        </p:txBody>
      </p:sp>
    </p:spTree>
    <p:extLst>
      <p:ext uri="{BB962C8B-B14F-4D97-AF65-F5344CB8AC3E}">
        <p14:creationId xmlns:p14="http://schemas.microsoft.com/office/powerpoint/2010/main" val="5813076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i="0" dirty="0">
                <a:solidFill>
                  <a:srgbClr val="000000"/>
                </a:solidFill>
                <a:effectLst/>
              </a:rPr>
              <a:t>The main problem that we are facing is that we need to assess new treatments corresponding to certain tissues, and to do so, we need to understand the gene expression of said tissues. However, obtaining samples from heart, lung, brain and other organs is often not possible without invasive procedure. </a:t>
            </a:r>
          </a:p>
          <a:p>
            <a:endParaRPr lang="en-AU" sz="1200" i="0" dirty="0">
              <a:solidFill>
                <a:srgbClr val="00000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rPr>
              <a:t>Therefore, the goal of this project is to develop a machine learning algorithm that can reliably predict gene expression in many different tissues when only gene expression measurements in whole blood are available.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rPr>
              <a:t>Here the input data will be the gene expression from whole blood as well as from the other tissue that we wish to predict. Then the algorithm will learn about their relationships, patterns, dependencies, and hidden structures, and then it will give us an optimum model that we can use to do further prediction.</a:t>
            </a:r>
          </a:p>
        </p:txBody>
      </p:sp>
      <p:sp>
        <p:nvSpPr>
          <p:cNvPr id="4" name="Slide Number Placeholder 3"/>
          <p:cNvSpPr>
            <a:spLocks noGrp="1"/>
          </p:cNvSpPr>
          <p:nvPr>
            <p:ph type="sldNum" sz="quarter" idx="5"/>
          </p:nvPr>
        </p:nvSpPr>
        <p:spPr/>
        <p:txBody>
          <a:bodyPr/>
          <a:lstStyle/>
          <a:p>
            <a:fld id="{A924BF5E-C483-46DF-AA20-1C398FE2601B}" type="slidenum">
              <a:rPr lang="en-AU" smtClean="0"/>
              <a:t>4</a:t>
            </a:fld>
            <a:endParaRPr lang="en-AU"/>
          </a:p>
        </p:txBody>
      </p:sp>
    </p:spTree>
    <p:extLst>
      <p:ext uri="{BB962C8B-B14F-4D97-AF65-F5344CB8AC3E}">
        <p14:creationId xmlns:p14="http://schemas.microsoft.com/office/powerpoint/2010/main" val="2379708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rgbClr val="000000"/>
                </a:solidFill>
              </a:rPr>
              <a:t>To simplify the problem, for each tissue, we only keep the shared genes and shared donors with blood</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i="0" dirty="0">
                <a:solidFill>
                  <a:srgbClr val="000000"/>
                </a:solidFill>
                <a:effectLst/>
              </a:rPr>
              <a:t>Here’s a snapshot of how the data looks like. The columns are the donors and the rows are the genes.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i="0" dirty="0">
                <a:solidFill>
                  <a:srgbClr val="000000"/>
                </a:solidFill>
                <a:effectLst/>
              </a:rPr>
              <a:t>Later on, the data will be transposed so the columns will be the genes and the rows will be the donors because in this context, the genes will be the explanatory variables and each donor will be treated as 1 individual sample</a:t>
            </a:r>
          </a:p>
        </p:txBody>
      </p:sp>
      <p:sp>
        <p:nvSpPr>
          <p:cNvPr id="4" name="Slide Number Placeholder 3"/>
          <p:cNvSpPr>
            <a:spLocks noGrp="1"/>
          </p:cNvSpPr>
          <p:nvPr>
            <p:ph type="sldNum" sz="quarter" idx="5"/>
          </p:nvPr>
        </p:nvSpPr>
        <p:spPr/>
        <p:txBody>
          <a:bodyPr/>
          <a:lstStyle/>
          <a:p>
            <a:fld id="{A924BF5E-C483-46DF-AA20-1C398FE2601B}" type="slidenum">
              <a:rPr lang="en-AU" smtClean="0"/>
              <a:t>5</a:t>
            </a:fld>
            <a:endParaRPr lang="en-AU"/>
          </a:p>
        </p:txBody>
      </p:sp>
    </p:spTree>
    <p:extLst>
      <p:ext uri="{BB962C8B-B14F-4D97-AF65-F5344CB8AC3E}">
        <p14:creationId xmlns:p14="http://schemas.microsoft.com/office/powerpoint/2010/main" val="1180245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The figure shows the proportion of shared genes of Whole Blood with all other tissues. The Spleen, Lung, and Terminal </a:t>
            </a:r>
            <a:r>
              <a:rPr lang="en-AU" dirty="0" err="1"/>
              <a:t>Illeum</a:t>
            </a:r>
            <a:r>
              <a:rPr lang="en-AU" dirty="0"/>
              <a:t> have the highest proportion of shared genes which are also found in Whole Blood. It gives us a picture of how similar each tissue with WB</a:t>
            </a:r>
            <a:endParaRPr lang="en-US" dirty="0"/>
          </a:p>
          <a:p>
            <a:endParaRPr lang="en-AU" dirty="0"/>
          </a:p>
        </p:txBody>
      </p:sp>
      <p:sp>
        <p:nvSpPr>
          <p:cNvPr id="4" name="Slide Number Placeholder 3"/>
          <p:cNvSpPr>
            <a:spLocks noGrp="1"/>
          </p:cNvSpPr>
          <p:nvPr>
            <p:ph type="sldNum" sz="quarter" idx="5"/>
          </p:nvPr>
        </p:nvSpPr>
        <p:spPr/>
        <p:txBody>
          <a:bodyPr/>
          <a:lstStyle/>
          <a:p>
            <a:fld id="{A924BF5E-C483-46DF-AA20-1C398FE2601B}" type="slidenum">
              <a:rPr lang="en-AU" smtClean="0"/>
              <a:t>7</a:t>
            </a:fld>
            <a:endParaRPr lang="en-AU"/>
          </a:p>
        </p:txBody>
      </p:sp>
    </p:spTree>
    <p:extLst>
      <p:ext uri="{BB962C8B-B14F-4D97-AF65-F5344CB8AC3E}">
        <p14:creationId xmlns:p14="http://schemas.microsoft.com/office/powerpoint/2010/main" val="2922746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The figure depicts the proportion of overlapping donors of Whole Blood in all other Tissues. Muscle – Skeletal, skin – sun exposed, and artery - tibial have the highest proportion of overlapping donors with Whole Blood. It gives us a picture of how many Whole Blood donors have also donated other tissues. </a:t>
            </a:r>
            <a:endParaRPr lang="en-US" dirty="0"/>
          </a:p>
          <a:p>
            <a:endParaRPr lang="en-AU" dirty="0"/>
          </a:p>
        </p:txBody>
      </p:sp>
      <p:sp>
        <p:nvSpPr>
          <p:cNvPr id="4" name="Slide Number Placeholder 3"/>
          <p:cNvSpPr>
            <a:spLocks noGrp="1"/>
          </p:cNvSpPr>
          <p:nvPr>
            <p:ph type="sldNum" sz="quarter" idx="5"/>
          </p:nvPr>
        </p:nvSpPr>
        <p:spPr/>
        <p:txBody>
          <a:bodyPr/>
          <a:lstStyle/>
          <a:p>
            <a:fld id="{A924BF5E-C483-46DF-AA20-1C398FE2601B}" type="slidenum">
              <a:rPr lang="en-AU" smtClean="0"/>
              <a:t>8</a:t>
            </a:fld>
            <a:endParaRPr lang="en-AU"/>
          </a:p>
        </p:txBody>
      </p:sp>
    </p:spTree>
    <p:extLst>
      <p:ext uri="{BB962C8B-B14F-4D97-AF65-F5344CB8AC3E}">
        <p14:creationId xmlns:p14="http://schemas.microsoft.com/office/powerpoint/2010/main" val="3931837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figure represents the mean of absolute correlation between a tissue and Whole Blood, based on their shared genes.</a:t>
            </a:r>
          </a:p>
          <a:p>
            <a:r>
              <a:rPr lang="en-AU" dirty="0"/>
              <a:t>The absolute correlation is a measure that denotes the strength of the relationship between the tissue and Whole Blood, based on their shared genes, regardless of the direction. Here, kidney – medulla, cervix – ectocervix, and fallopian tube have the strongest relationship with whole blood</a:t>
            </a:r>
            <a:endParaRPr lang="en-US" dirty="0"/>
          </a:p>
          <a:p>
            <a:endParaRPr lang="en-AU" dirty="0"/>
          </a:p>
        </p:txBody>
      </p:sp>
      <p:sp>
        <p:nvSpPr>
          <p:cNvPr id="4" name="Slide Number Placeholder 3"/>
          <p:cNvSpPr>
            <a:spLocks noGrp="1"/>
          </p:cNvSpPr>
          <p:nvPr>
            <p:ph type="sldNum" sz="quarter" idx="5"/>
          </p:nvPr>
        </p:nvSpPr>
        <p:spPr/>
        <p:txBody>
          <a:bodyPr/>
          <a:lstStyle/>
          <a:p>
            <a:fld id="{A924BF5E-C483-46DF-AA20-1C398FE2601B}" type="slidenum">
              <a:rPr lang="en-AU" smtClean="0"/>
              <a:t>9</a:t>
            </a:fld>
            <a:endParaRPr lang="en-AU"/>
          </a:p>
        </p:txBody>
      </p:sp>
    </p:spTree>
    <p:extLst>
      <p:ext uri="{BB962C8B-B14F-4D97-AF65-F5344CB8AC3E}">
        <p14:creationId xmlns:p14="http://schemas.microsoft.com/office/powerpoint/2010/main" val="1244212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Finally, to acquire selection of the best tissues across all measures, we rank tissues based on three different measures: proportion of overlapping donors, proportion of shared genes and correlation between expression levels. The rank per tissue per measure is averaged out to give us the final rank it holds.</a:t>
            </a:r>
          </a:p>
          <a:p>
            <a:endParaRPr lang="en-AU" dirty="0"/>
          </a:p>
          <a:p>
            <a:r>
              <a:rPr lang="en-AU" dirty="0"/>
              <a:t>Taking the best case, from here we’ll only work with lung for trial purposes</a:t>
            </a:r>
          </a:p>
          <a:p>
            <a:endParaRPr lang="en-AU" dirty="0"/>
          </a:p>
        </p:txBody>
      </p:sp>
      <p:sp>
        <p:nvSpPr>
          <p:cNvPr id="4" name="Slide Number Placeholder 3"/>
          <p:cNvSpPr>
            <a:spLocks noGrp="1"/>
          </p:cNvSpPr>
          <p:nvPr>
            <p:ph type="sldNum" sz="quarter" idx="5"/>
          </p:nvPr>
        </p:nvSpPr>
        <p:spPr/>
        <p:txBody>
          <a:bodyPr/>
          <a:lstStyle/>
          <a:p>
            <a:fld id="{A924BF5E-C483-46DF-AA20-1C398FE2601B}" type="slidenum">
              <a:rPr lang="en-AU" smtClean="0"/>
              <a:t>10</a:t>
            </a:fld>
            <a:endParaRPr lang="en-AU"/>
          </a:p>
        </p:txBody>
      </p:sp>
    </p:spTree>
    <p:extLst>
      <p:ext uri="{BB962C8B-B14F-4D97-AF65-F5344CB8AC3E}">
        <p14:creationId xmlns:p14="http://schemas.microsoft.com/office/powerpoint/2010/main" val="2933308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To assess the performance of the models we need a test set which is the unseen set, and a training set which will be used to train the model. For model selection we need a validation set, and in order to achieve randomness and unbiased result we did a cross validation.</a:t>
            </a:r>
          </a:p>
          <a:p>
            <a:r>
              <a:rPr lang="en-AU" dirty="0"/>
              <a:t>First we split the data into training and test set 80:20</a:t>
            </a:r>
          </a:p>
          <a:p>
            <a:r>
              <a:rPr lang="en-AU" dirty="0"/>
              <a:t>After that we split the training data into 5 folds </a:t>
            </a:r>
          </a:p>
          <a:p>
            <a:endParaRPr lang="en-AU" dirty="0"/>
          </a:p>
          <a:p>
            <a:r>
              <a:rPr lang="en-AU" dirty="0"/>
              <a:t>We train the models using training data</a:t>
            </a:r>
          </a:p>
          <a:p>
            <a:r>
              <a:rPr lang="en-AU" dirty="0"/>
              <a:t>For hyperparameter tuning , we do a 5-fold CV</a:t>
            </a:r>
          </a:p>
          <a:p>
            <a:r>
              <a:rPr lang="en-AU" dirty="0"/>
              <a:t>After that, we take the average evaluation measure from 5 iterations </a:t>
            </a:r>
          </a:p>
          <a:p>
            <a:r>
              <a:rPr lang="en-AU" dirty="0"/>
              <a:t>Then choose the best hyperparameter combination and train all the training set using the best hyperparameter value</a:t>
            </a:r>
          </a:p>
          <a:p>
            <a:r>
              <a:rPr lang="en-AU" dirty="0"/>
              <a:t>Finally, we evaluate it using the test set</a:t>
            </a:r>
          </a:p>
          <a:p>
            <a:endParaRPr lang="en-AU" dirty="0"/>
          </a:p>
          <a:p>
            <a:r>
              <a:rPr lang="en-AU" b="1" dirty="0"/>
              <a:t>For long presentation</a:t>
            </a:r>
          </a:p>
          <a:p>
            <a:r>
              <a:rPr lang="en-AU" dirty="0"/>
              <a:t>Maybe explain about: 1</a:t>
            </a:r>
            <a:r>
              <a:rPr lang="en-AU" baseline="30000" dirty="0"/>
              <a:t>st</a:t>
            </a:r>
            <a:r>
              <a:rPr lang="en-AU" dirty="0"/>
              <a:t> iteration use Fold1 as test set and Fold2-5 as training set, 2</a:t>
            </a:r>
            <a:r>
              <a:rPr lang="en-AU" baseline="30000" dirty="0"/>
              <a:t>nd</a:t>
            </a:r>
            <a:r>
              <a:rPr lang="en-AU" dirty="0"/>
              <a:t> iteration use Fold2 as test set and Fold1,3-5 as training set, and so on</a:t>
            </a:r>
          </a:p>
          <a:p>
            <a:endParaRPr lang="en-AU" dirty="0"/>
          </a:p>
          <a:p>
            <a:endParaRPr lang="en-AU" dirty="0"/>
          </a:p>
        </p:txBody>
      </p:sp>
      <p:sp>
        <p:nvSpPr>
          <p:cNvPr id="4" name="Slide Number Placeholder 3"/>
          <p:cNvSpPr>
            <a:spLocks noGrp="1"/>
          </p:cNvSpPr>
          <p:nvPr>
            <p:ph type="sldNum" sz="quarter" idx="5"/>
          </p:nvPr>
        </p:nvSpPr>
        <p:spPr/>
        <p:txBody>
          <a:bodyPr/>
          <a:lstStyle/>
          <a:p>
            <a:fld id="{A924BF5E-C483-46DF-AA20-1C398FE2601B}" type="slidenum">
              <a:rPr lang="en-AU" smtClean="0"/>
              <a:t>11</a:t>
            </a:fld>
            <a:endParaRPr lang="en-AU"/>
          </a:p>
        </p:txBody>
      </p:sp>
    </p:spTree>
    <p:extLst>
      <p:ext uri="{BB962C8B-B14F-4D97-AF65-F5344CB8AC3E}">
        <p14:creationId xmlns:p14="http://schemas.microsoft.com/office/powerpoint/2010/main" val="11121795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32152181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fld id="{18C5F162-27EC-4791-8EFF-01F44133017E}" type="datetimeFigureOut">
              <a:rPr lang="en-AU" smtClean="0"/>
              <a:t>14/10/2021</a:t>
            </a:fld>
            <a:endParaRPr lang="en-AU"/>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endParaRPr lang="en-AU"/>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9965E237-5E35-4C8B-96F2-B2967F243BDA}" type="slidenum">
              <a:rPr lang="en-AU" smtClean="0"/>
              <a:t>‹#›</a:t>
            </a:fld>
            <a:endParaRPr lang="en-AU"/>
          </a:p>
        </p:txBody>
      </p:sp>
    </p:spTree>
    <p:extLst>
      <p:ext uri="{BB962C8B-B14F-4D97-AF65-F5344CB8AC3E}">
        <p14:creationId xmlns:p14="http://schemas.microsoft.com/office/powerpoint/2010/main" val="1645152155"/>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fld id="{18C5F162-27EC-4791-8EFF-01F44133017E}" type="datetimeFigureOut">
              <a:rPr lang="en-AU" smtClean="0"/>
              <a:t>14/10/2021</a:t>
            </a:fld>
            <a:endParaRPr lang="en-AU"/>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endParaRPr lang="en-AU"/>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9965E237-5E35-4C8B-96F2-B2967F243BDA}" type="slidenum">
              <a:rPr lang="en-AU" smtClean="0"/>
              <a:t>‹#›</a:t>
            </a:fld>
            <a:endParaRPr lang="en-AU"/>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7481859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fld id="{18C5F162-27EC-4791-8EFF-01F44133017E}" type="datetimeFigureOut">
              <a:rPr lang="en-AU" smtClean="0"/>
              <a:t>14/10/2021</a:t>
            </a:fld>
            <a:endParaRPr lang="en-AU"/>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endParaRPr lang="en-AU"/>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9965E237-5E35-4C8B-96F2-B2967F243BDA}" type="slidenum">
              <a:rPr lang="en-AU" smtClean="0"/>
              <a:t>‹#›</a:t>
            </a:fld>
            <a:endParaRPr lang="en-AU"/>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40009023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fld id="{18C5F162-27EC-4791-8EFF-01F44133017E}" type="datetimeFigureOut">
              <a:rPr lang="en-AU" smtClean="0"/>
              <a:t>14/10/2021</a:t>
            </a:fld>
            <a:endParaRPr lang="en-AU"/>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endParaRPr lang="en-AU"/>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9965E237-5E35-4C8B-96F2-B2967F243BDA}" type="slidenum">
              <a:rPr lang="en-AU" smtClean="0"/>
              <a:t>‹#›</a:t>
            </a:fld>
            <a:endParaRPr lang="en-AU"/>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79916307"/>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fld id="{18C5F162-27EC-4791-8EFF-01F44133017E}" type="datetimeFigureOut">
              <a:rPr lang="en-AU" smtClean="0"/>
              <a:t>14/10/2021</a:t>
            </a:fld>
            <a:endParaRPr lang="en-AU"/>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endParaRPr lang="en-AU"/>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9965E237-5E35-4C8B-96F2-B2967F243BDA}" type="slidenum">
              <a:rPr lang="en-AU" smtClean="0"/>
              <a:t>‹#›</a:t>
            </a:fld>
            <a:endParaRPr lang="en-AU"/>
          </a:p>
        </p:txBody>
      </p:sp>
    </p:spTree>
    <p:extLst>
      <p:ext uri="{BB962C8B-B14F-4D97-AF65-F5344CB8AC3E}">
        <p14:creationId xmlns:p14="http://schemas.microsoft.com/office/powerpoint/2010/main" val="2153751210"/>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fld id="{18C5F162-27EC-4791-8EFF-01F44133017E}" type="datetimeFigureOut">
              <a:rPr lang="en-AU" smtClean="0"/>
              <a:t>14/10/2021</a:t>
            </a:fld>
            <a:endParaRPr lang="en-AU"/>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endParaRPr lang="en-AU"/>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9965E237-5E35-4C8B-96F2-B2967F243BDA}" type="slidenum">
              <a:rPr lang="en-AU" smtClean="0"/>
              <a:t>‹#›</a:t>
            </a:fld>
            <a:endParaRPr lang="en-AU"/>
          </a:p>
        </p:txBody>
      </p:sp>
    </p:spTree>
    <p:extLst>
      <p:ext uri="{BB962C8B-B14F-4D97-AF65-F5344CB8AC3E}">
        <p14:creationId xmlns:p14="http://schemas.microsoft.com/office/powerpoint/2010/main" val="42318921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69F0C-15CC-495F-BFA4-BD4C91B351C0}"/>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E7F799CD-D0CB-452E-BE09-E7E91AC53887}"/>
              </a:ext>
            </a:extLst>
          </p:cNvPr>
          <p:cNvSpPr>
            <a:spLocks noGrp="1"/>
          </p:cNvSpPr>
          <p:nvPr>
            <p:ph type="dt" sz="half" idx="10"/>
          </p:nvPr>
        </p:nvSpPr>
        <p:spPr/>
        <p:txBody>
          <a:bodyPr/>
          <a:lstStyle/>
          <a:p>
            <a:fld id="{18C5F162-27EC-4791-8EFF-01F44133017E}" type="datetimeFigureOut">
              <a:rPr lang="en-AU" smtClean="0"/>
              <a:t>14/10/2021</a:t>
            </a:fld>
            <a:endParaRPr lang="en-AU"/>
          </a:p>
        </p:txBody>
      </p:sp>
      <p:sp>
        <p:nvSpPr>
          <p:cNvPr id="4" name="Footer Placeholder 3">
            <a:extLst>
              <a:ext uri="{FF2B5EF4-FFF2-40B4-BE49-F238E27FC236}">
                <a16:creationId xmlns:a16="http://schemas.microsoft.com/office/drawing/2014/main" id="{F33383CB-1B0D-4C2E-89DD-46C47BE69E80}"/>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F41DA938-1A15-44E0-B672-9E79D83A5480}"/>
              </a:ext>
            </a:extLst>
          </p:cNvPr>
          <p:cNvSpPr>
            <a:spLocks noGrp="1"/>
          </p:cNvSpPr>
          <p:nvPr>
            <p:ph type="sldNum" sz="quarter" idx="12"/>
          </p:nvPr>
        </p:nvSpPr>
        <p:spPr/>
        <p:txBody>
          <a:bodyPr/>
          <a:lstStyle/>
          <a:p>
            <a:fld id="{9965E237-5E35-4C8B-96F2-B2967F243BDA}" type="slidenum">
              <a:rPr lang="en-AU" smtClean="0"/>
              <a:t>‹#›</a:t>
            </a:fld>
            <a:endParaRPr lang="en-AU"/>
          </a:p>
        </p:txBody>
      </p:sp>
    </p:spTree>
    <p:extLst>
      <p:ext uri="{BB962C8B-B14F-4D97-AF65-F5344CB8AC3E}">
        <p14:creationId xmlns:p14="http://schemas.microsoft.com/office/powerpoint/2010/main" val="18324876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8412649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fld id="{18C5F162-27EC-4791-8EFF-01F44133017E}" type="datetimeFigureOut">
              <a:rPr lang="en-AU" smtClean="0"/>
              <a:t>14/10/2021</a:t>
            </a:fld>
            <a:endParaRPr lang="en-AU"/>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endParaRPr lang="en-AU"/>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9965E237-5E35-4C8B-96F2-B2967F243BDA}" type="slidenum">
              <a:rPr lang="en-AU" smtClean="0"/>
              <a:t>‹#›</a:t>
            </a:fld>
            <a:endParaRPr lang="en-AU"/>
          </a:p>
        </p:txBody>
      </p:sp>
    </p:spTree>
    <p:extLst>
      <p:ext uri="{BB962C8B-B14F-4D97-AF65-F5344CB8AC3E}">
        <p14:creationId xmlns:p14="http://schemas.microsoft.com/office/powerpoint/2010/main" val="42231481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fld id="{18C5F162-27EC-4791-8EFF-01F44133017E}" type="datetimeFigureOut">
              <a:rPr lang="en-AU" smtClean="0"/>
              <a:t>14/10/2021</a:t>
            </a:fld>
            <a:endParaRPr lang="en-AU"/>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endParaRPr lang="en-AU"/>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9965E237-5E35-4C8B-96F2-B2967F243BDA}" type="slidenum">
              <a:rPr lang="en-AU" smtClean="0"/>
              <a:t>‹#›</a:t>
            </a:fld>
            <a:endParaRPr lang="en-AU"/>
          </a:p>
        </p:txBody>
      </p:sp>
      <p:grpSp>
        <p:nvGrpSpPr>
          <p:cNvPr id="7" name="Group 6">
            <a:extLst>
              <a:ext uri="{FF2B5EF4-FFF2-40B4-BE49-F238E27FC236}">
                <a16:creationId xmlns:a16="http://schemas.microsoft.com/office/drawing/2014/main" id="{D7A1CF8B-3479-49A3-A30E-2F2ECE962075}"/>
              </a:ext>
            </a:extLst>
          </p:cNvPr>
          <p:cNvGrpSpPr/>
          <p:nvPr/>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95587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fld id="{18C5F162-27EC-4791-8EFF-01F44133017E}" type="datetimeFigureOut">
              <a:rPr lang="en-AU" smtClean="0"/>
              <a:t>14/10/2021</a:t>
            </a:fld>
            <a:endParaRPr lang="en-AU"/>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endParaRPr lang="en-AU"/>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9965E237-5E35-4C8B-96F2-B2967F243BDA}" type="slidenum">
              <a:rPr lang="en-AU" smtClean="0"/>
              <a:t>‹#›</a:t>
            </a:fld>
            <a:endParaRPr lang="en-AU"/>
          </a:p>
        </p:txBody>
      </p:sp>
    </p:spTree>
    <p:extLst>
      <p:ext uri="{BB962C8B-B14F-4D97-AF65-F5344CB8AC3E}">
        <p14:creationId xmlns:p14="http://schemas.microsoft.com/office/powerpoint/2010/main" val="431878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1866397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fld id="{18C5F162-27EC-4791-8EFF-01F44133017E}" type="datetimeFigureOut">
              <a:rPr lang="en-AU" smtClean="0"/>
              <a:t>14/10/2021</a:t>
            </a:fld>
            <a:endParaRPr lang="en-AU"/>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endParaRPr lang="en-AU"/>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9965E237-5E35-4C8B-96F2-B2967F243BDA}" type="slidenum">
              <a:rPr lang="en-AU" smtClean="0"/>
              <a:t>‹#›</a:t>
            </a:fld>
            <a:endParaRPr lang="en-AU"/>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40191496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fld id="{18C5F162-27EC-4791-8EFF-01F44133017E}" type="datetimeFigureOut">
              <a:rPr lang="en-AU" smtClean="0"/>
              <a:t>14/10/2021</a:t>
            </a:fld>
            <a:endParaRPr lang="en-AU"/>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endParaRPr lang="en-AU"/>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9965E237-5E35-4C8B-96F2-B2967F243BDA}" type="slidenum">
              <a:rPr lang="en-AU" smtClean="0"/>
              <a:t>‹#›</a:t>
            </a:fld>
            <a:endParaRPr lang="en-AU"/>
          </a:p>
        </p:txBody>
      </p:sp>
    </p:spTree>
    <p:extLst>
      <p:ext uri="{BB962C8B-B14F-4D97-AF65-F5344CB8AC3E}">
        <p14:creationId xmlns:p14="http://schemas.microsoft.com/office/powerpoint/2010/main" val="2094994365"/>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fld id="{18C5F162-27EC-4791-8EFF-01F44133017E}" type="datetimeFigureOut">
              <a:rPr lang="en-AU" smtClean="0"/>
              <a:t>14/10/2021</a:t>
            </a:fld>
            <a:endParaRPr lang="en-AU"/>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endParaRPr lang="en-AU"/>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9965E237-5E35-4C8B-96F2-B2967F243BDA}" type="slidenum">
              <a:rPr lang="en-AU" smtClean="0"/>
              <a:t>‹#›</a:t>
            </a:fld>
            <a:endParaRPr lang="en-AU"/>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0500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fld id="{18C5F162-27EC-4791-8EFF-01F44133017E}" type="datetimeFigureOut">
              <a:rPr lang="en-AU" smtClean="0"/>
              <a:t>14/10/2021</a:t>
            </a:fld>
            <a:endParaRPr lang="en-AU"/>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endParaRPr lang="en-AU"/>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9965E237-5E35-4C8B-96F2-B2967F243BDA}" type="slidenum">
              <a:rPr lang="en-AU" smtClean="0"/>
              <a:t>‹#›</a:t>
            </a:fld>
            <a:endParaRPr lang="en-AU"/>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31457681"/>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fld id="{18C5F162-27EC-4791-8EFF-01F44133017E}" type="datetimeFigureOut">
              <a:rPr lang="en-AU" smtClean="0"/>
              <a:t>14/10/2021</a:t>
            </a:fld>
            <a:endParaRPr lang="en-AU"/>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endParaRPr lang="en-AU"/>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9965E237-5E35-4C8B-96F2-B2967F243BDA}" type="slidenum">
              <a:rPr lang="en-AU" smtClean="0"/>
              <a:t>‹#›</a:t>
            </a:fld>
            <a:endParaRPr lang="en-AU"/>
          </a:p>
        </p:txBody>
      </p:sp>
    </p:spTree>
    <p:extLst>
      <p:ext uri="{BB962C8B-B14F-4D97-AF65-F5344CB8AC3E}">
        <p14:creationId xmlns:p14="http://schemas.microsoft.com/office/powerpoint/2010/main" val="2044386826"/>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fld id="{18C5F162-27EC-4791-8EFF-01F44133017E}" type="datetimeFigureOut">
              <a:rPr lang="en-AU" smtClean="0"/>
              <a:t>14/10/2021</a:t>
            </a:fld>
            <a:endParaRPr lang="en-AU"/>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endParaRPr lang="en-AU"/>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9965E237-5E35-4C8B-96F2-B2967F243BDA}" type="slidenum">
              <a:rPr lang="en-AU" smtClean="0"/>
              <a:t>‹#›</a:t>
            </a:fld>
            <a:endParaRPr lang="en-AU"/>
          </a:p>
        </p:txBody>
      </p:sp>
    </p:spTree>
    <p:extLst>
      <p:ext uri="{BB962C8B-B14F-4D97-AF65-F5344CB8AC3E}">
        <p14:creationId xmlns:p14="http://schemas.microsoft.com/office/powerpoint/2010/main" val="2270929257"/>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fld id="{18C5F162-27EC-4791-8EFF-01F44133017E}" type="datetimeFigureOut">
              <a:rPr lang="en-AU" smtClean="0"/>
              <a:t>14/10/2021</a:t>
            </a:fld>
            <a:endParaRPr lang="en-AU"/>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endParaRPr lang="en-AU"/>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9965E237-5E35-4C8B-96F2-B2967F243BDA}" type="slidenum">
              <a:rPr lang="en-AU" smtClean="0"/>
              <a:t>‹#›</a:t>
            </a:fld>
            <a:endParaRPr lang="en-AU"/>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4213499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fld id="{18C5F162-27EC-4791-8EFF-01F44133017E}" type="datetimeFigureOut">
              <a:rPr lang="en-AU" smtClean="0"/>
              <a:t>14/10/2021</a:t>
            </a:fld>
            <a:endParaRPr lang="en-AU"/>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endParaRPr lang="en-AU"/>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9965E237-5E35-4C8B-96F2-B2967F243BDA}" type="slidenum">
              <a:rPr lang="en-AU" smtClean="0"/>
              <a:t>‹#›</a:t>
            </a:fld>
            <a:endParaRPr lang="en-AU"/>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10126320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fld id="{18C5F162-27EC-4791-8EFF-01F44133017E}" type="datetimeFigureOut">
              <a:rPr lang="en-AU" smtClean="0"/>
              <a:t>14/10/2021</a:t>
            </a:fld>
            <a:endParaRPr lang="en-AU"/>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endParaRPr lang="en-AU"/>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9965E237-5E35-4C8B-96F2-B2967F243BDA}" type="slidenum">
              <a:rPr lang="en-AU" smtClean="0"/>
              <a:t>‹#›</a:t>
            </a:fld>
            <a:endParaRPr lang="en-AU"/>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38327831"/>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fld id="{18C5F162-27EC-4791-8EFF-01F44133017E}" type="datetimeFigureOut">
              <a:rPr lang="en-AU" smtClean="0"/>
              <a:t>14/10/2021</a:t>
            </a:fld>
            <a:endParaRPr lang="en-AU"/>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endParaRPr lang="en-AU"/>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9965E237-5E35-4C8B-96F2-B2967F243BDA}" type="slidenum">
              <a:rPr lang="en-AU" smtClean="0"/>
              <a:t>‹#›</a:t>
            </a:fld>
            <a:endParaRPr lang="en-AU"/>
          </a:p>
        </p:txBody>
      </p:sp>
      <p:grpSp>
        <p:nvGrpSpPr>
          <p:cNvPr id="7" name="Group 6">
            <a:extLst>
              <a:ext uri="{FF2B5EF4-FFF2-40B4-BE49-F238E27FC236}">
                <a16:creationId xmlns:a16="http://schemas.microsoft.com/office/drawing/2014/main" id="{D7A1CF8B-3479-49A3-A30E-2F2ECE962075}"/>
              </a:ext>
            </a:extLst>
          </p:cNvPr>
          <p:cNvGrpSpPr/>
          <p:nvPr/>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802570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fld id="{18C5F162-27EC-4791-8EFF-01F44133017E}" type="datetimeFigureOut">
              <a:rPr lang="en-AU" smtClean="0"/>
              <a:t>14/10/2021</a:t>
            </a:fld>
            <a:endParaRPr lang="en-AU"/>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endParaRPr lang="en-AU"/>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9965E237-5E35-4C8B-96F2-B2967F243BDA}" type="slidenum">
              <a:rPr lang="en-AU" smtClean="0"/>
              <a:t>‹#›</a:t>
            </a:fld>
            <a:endParaRPr lang="en-AU"/>
          </a:p>
        </p:txBody>
      </p:sp>
    </p:spTree>
    <p:extLst>
      <p:ext uri="{BB962C8B-B14F-4D97-AF65-F5344CB8AC3E}">
        <p14:creationId xmlns:p14="http://schemas.microsoft.com/office/powerpoint/2010/main" val="190761115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fld id="{18C5F162-27EC-4791-8EFF-01F44133017E}" type="datetimeFigureOut">
              <a:rPr lang="en-AU" smtClean="0"/>
              <a:t>14/10/2021</a:t>
            </a:fld>
            <a:endParaRPr lang="en-AU"/>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endParaRPr lang="en-AU"/>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9965E237-5E35-4C8B-96F2-B2967F243BDA}" type="slidenum">
              <a:rPr lang="en-AU" smtClean="0"/>
              <a:t>‹#›</a:t>
            </a:fld>
            <a:endParaRPr lang="en-AU"/>
          </a:p>
        </p:txBody>
      </p:sp>
    </p:spTree>
    <p:extLst>
      <p:ext uri="{BB962C8B-B14F-4D97-AF65-F5344CB8AC3E}">
        <p14:creationId xmlns:p14="http://schemas.microsoft.com/office/powerpoint/2010/main" val="34638386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743366-3115-4D53-B410-40BB65FFFB30}"/>
              </a:ext>
            </a:extLst>
          </p:cNvPr>
          <p:cNvSpPr>
            <a:spLocks noGrp="1"/>
          </p:cNvSpPr>
          <p:nvPr>
            <p:ph type="dt" sz="half" idx="10"/>
          </p:nvPr>
        </p:nvSpPr>
        <p:spPr/>
        <p:txBody>
          <a:bodyPr/>
          <a:lstStyle/>
          <a:p>
            <a:fld id="{18C5F162-27EC-4791-8EFF-01F44133017E}" type="datetimeFigureOut">
              <a:rPr lang="en-AU" smtClean="0"/>
              <a:t>14/10/2021</a:t>
            </a:fld>
            <a:endParaRPr lang="en-AU"/>
          </a:p>
        </p:txBody>
      </p:sp>
      <p:sp>
        <p:nvSpPr>
          <p:cNvPr id="3" name="Footer Placeholder 2">
            <a:extLst>
              <a:ext uri="{FF2B5EF4-FFF2-40B4-BE49-F238E27FC236}">
                <a16:creationId xmlns:a16="http://schemas.microsoft.com/office/drawing/2014/main" id="{5012DFBF-CA57-4835-A4C9-531F0DAA2987}"/>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CA4AE345-D0B5-4EC2-BD34-9B0D45730D24}"/>
              </a:ext>
            </a:extLst>
          </p:cNvPr>
          <p:cNvSpPr>
            <a:spLocks noGrp="1"/>
          </p:cNvSpPr>
          <p:nvPr>
            <p:ph type="sldNum" sz="quarter" idx="12"/>
          </p:nvPr>
        </p:nvSpPr>
        <p:spPr/>
        <p:txBody>
          <a:bodyPr/>
          <a:lstStyle/>
          <a:p>
            <a:fld id="{9965E237-5E35-4C8B-96F2-B2967F243BDA}" type="slidenum">
              <a:rPr lang="en-AU" smtClean="0"/>
              <a:t>‹#›</a:t>
            </a:fld>
            <a:endParaRPr lang="en-AU"/>
          </a:p>
        </p:txBody>
      </p:sp>
    </p:spTree>
    <p:extLst>
      <p:ext uri="{BB962C8B-B14F-4D97-AF65-F5344CB8AC3E}">
        <p14:creationId xmlns:p14="http://schemas.microsoft.com/office/powerpoint/2010/main" val="1198991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856464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fld id="{18C5F162-27EC-4791-8EFF-01F44133017E}" type="datetimeFigureOut">
              <a:rPr lang="en-AU" smtClean="0"/>
              <a:t>14/10/2021</a:t>
            </a:fld>
            <a:endParaRPr lang="en-AU"/>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endParaRPr lang="en-AU"/>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9965E237-5E35-4C8B-96F2-B2967F243BDA}" type="slidenum">
              <a:rPr lang="en-AU" smtClean="0"/>
              <a:t>‹#›</a:t>
            </a:fld>
            <a:endParaRPr lang="en-AU"/>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3103608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fld id="{18C5F162-27EC-4791-8EFF-01F44133017E}" type="datetimeFigureOut">
              <a:rPr lang="en-AU" smtClean="0"/>
              <a:t>14/10/2021</a:t>
            </a:fld>
            <a:endParaRPr lang="en-AU"/>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endParaRPr lang="en-AU"/>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9965E237-5E35-4C8B-96F2-B2967F243BDA}" type="slidenum">
              <a:rPr lang="en-AU" smtClean="0"/>
              <a:t>‹#›</a:t>
            </a:fld>
            <a:endParaRPr lang="en-AU"/>
          </a:p>
        </p:txBody>
      </p:sp>
    </p:spTree>
    <p:extLst>
      <p:ext uri="{BB962C8B-B14F-4D97-AF65-F5344CB8AC3E}">
        <p14:creationId xmlns:p14="http://schemas.microsoft.com/office/powerpoint/2010/main" val="4077703207"/>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fld id="{18C5F162-27EC-4791-8EFF-01F44133017E}" type="datetimeFigureOut">
              <a:rPr lang="en-AU" smtClean="0"/>
              <a:t>14/10/2021</a:t>
            </a:fld>
            <a:endParaRPr lang="en-AU"/>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endParaRPr lang="en-AU"/>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9965E237-5E35-4C8B-96F2-B2967F243BDA}" type="slidenum">
              <a:rPr lang="en-AU" smtClean="0"/>
              <a:t>‹#›</a:t>
            </a:fld>
            <a:endParaRPr lang="en-AU"/>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928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fld id="{18C5F162-27EC-4791-8EFF-01F44133017E}" type="datetimeFigureOut">
              <a:rPr lang="en-AU" smtClean="0"/>
              <a:t>14/10/2021</a:t>
            </a:fld>
            <a:endParaRPr lang="en-AU"/>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endParaRPr lang="en-AU"/>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9965E237-5E35-4C8B-96F2-B2967F243BDA}" type="slidenum">
              <a:rPr lang="en-AU" smtClean="0"/>
              <a:t>‹#›</a:t>
            </a:fld>
            <a:endParaRPr lang="en-AU"/>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6170927"/>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fld id="{18C5F162-27EC-4791-8EFF-01F44133017E}" type="datetimeFigureOut">
              <a:rPr lang="en-AU" smtClean="0"/>
              <a:t>14/10/2021</a:t>
            </a:fld>
            <a:endParaRPr lang="en-AU"/>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endParaRPr lang="en-AU"/>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9965E237-5E35-4C8B-96F2-B2967F243BDA}" type="slidenum">
              <a:rPr lang="en-AU" smtClean="0"/>
              <a:t>‹#›</a:t>
            </a:fld>
            <a:endParaRPr lang="en-AU"/>
          </a:p>
        </p:txBody>
      </p:sp>
    </p:spTree>
    <p:extLst>
      <p:ext uri="{BB962C8B-B14F-4D97-AF65-F5344CB8AC3E}">
        <p14:creationId xmlns:p14="http://schemas.microsoft.com/office/powerpoint/2010/main" val="131678552"/>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C5F162-27EC-4791-8EFF-01F44133017E}" type="datetimeFigureOut">
              <a:rPr lang="en-AU" smtClean="0"/>
              <a:t>14/10/2021</a:t>
            </a:fld>
            <a:endParaRPr lang="en-AU"/>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65E237-5E35-4C8B-96F2-B2967F243BDA}" type="slidenum">
              <a:rPr lang="en-AU" smtClean="0"/>
              <a:t>‹#›</a:t>
            </a:fld>
            <a:endParaRPr lang="en-AU"/>
          </a:p>
        </p:txBody>
      </p:sp>
    </p:spTree>
    <p:extLst>
      <p:ext uri="{BB962C8B-B14F-4D97-AF65-F5344CB8AC3E}">
        <p14:creationId xmlns:p14="http://schemas.microsoft.com/office/powerpoint/2010/main" val="31032443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C5F162-27EC-4791-8EFF-01F44133017E}" type="datetimeFigureOut">
              <a:rPr lang="en-AU" smtClean="0"/>
              <a:t>14/10/2021</a:t>
            </a:fld>
            <a:endParaRPr lang="en-AU"/>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65E237-5E35-4C8B-96F2-B2967F243BDA}" type="slidenum">
              <a:rPr lang="en-AU" smtClean="0"/>
              <a:t>‹#›</a:t>
            </a:fld>
            <a:endParaRPr lang="en-AU"/>
          </a:p>
        </p:txBody>
      </p:sp>
    </p:spTree>
    <p:extLst>
      <p:ext uri="{BB962C8B-B14F-4D97-AF65-F5344CB8AC3E}">
        <p14:creationId xmlns:p14="http://schemas.microsoft.com/office/powerpoint/2010/main" val="3429856504"/>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8.xml"/><Relationship Id="rId1" Type="http://schemas.openxmlformats.org/officeDocument/2006/relationships/vmlDrawing" Target="../drawings/vmlDrawing1.vml"/><Relationship Id="rId5" Type="http://schemas.openxmlformats.org/officeDocument/2006/relationships/image" Target="../media/image37.emf"/><Relationship Id="rId4" Type="http://schemas.openxmlformats.org/officeDocument/2006/relationships/package" Target="../embeddings/Microsoft_Excel_Worksheet.xlsx"/></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image" Target="../media/image42.png"/><Relationship Id="rId5" Type="http://schemas.microsoft.com/office/2007/relationships/hdphoto" Target="../media/hdphoto1.wdp"/><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image" Target="../media/image44.jpe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4.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8.xml"/><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0.pn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44.jpeg"/></Relationships>
</file>

<file path=ppt/slides/_rels/slide2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comments" Target="../comments/comment1.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comments" Target="../comments/comment2.xml"/><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32.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27050" y="289747"/>
            <a:ext cx="8985660" cy="1204912"/>
          </a:xfrm>
        </p:spPr>
        <p:txBody>
          <a:bodyPr>
            <a:normAutofit/>
          </a:bodyPr>
          <a:lstStyle/>
          <a:p>
            <a:r>
              <a:rPr lang="en-AU" sz="3600" dirty="0"/>
              <a:t>Predicting Tissue-Specific Gene Expression from Blood Using AI</a:t>
            </a:r>
            <a:endParaRPr lang="en-US" sz="3600" dirty="0"/>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27038" y="2263464"/>
            <a:ext cx="7396009" cy="4298285"/>
          </a:xfrm>
        </p:spPr>
        <p:txBody>
          <a:bodyPr>
            <a:noAutofit/>
          </a:bodyPr>
          <a:lstStyle/>
          <a:p>
            <a:pPr algn="ctr" rtl="0" fontAlgn="base">
              <a:spcBef>
                <a:spcPts val="0"/>
              </a:spcBef>
            </a:pPr>
            <a:r>
              <a:rPr lang="en-US" b="0" i="0" dirty="0">
                <a:effectLst/>
              </a:rPr>
              <a:t>Presented by </a:t>
            </a:r>
          </a:p>
          <a:p>
            <a:pPr algn="ctr" rtl="0" fontAlgn="base">
              <a:spcBef>
                <a:spcPts val="0"/>
              </a:spcBef>
            </a:pPr>
            <a:r>
              <a:rPr lang="en-US" b="0" i="0" dirty="0">
                <a:effectLst/>
              </a:rPr>
              <a:t>Kartika Waluyo, 1000555 </a:t>
            </a:r>
          </a:p>
          <a:p>
            <a:pPr algn="ctr" rtl="0" fontAlgn="base">
              <a:spcBef>
                <a:spcPts val="0"/>
              </a:spcBef>
            </a:pPr>
            <a:r>
              <a:rPr lang="en-US" b="0" i="0" dirty="0" err="1">
                <a:effectLst/>
              </a:rPr>
              <a:t>Vrinda</a:t>
            </a:r>
            <a:r>
              <a:rPr lang="en-US" b="0" i="0" dirty="0">
                <a:effectLst/>
              </a:rPr>
              <a:t> </a:t>
            </a:r>
            <a:r>
              <a:rPr lang="en-US" b="0" i="0" dirty="0" err="1">
                <a:effectLst/>
              </a:rPr>
              <a:t>Rajendar</a:t>
            </a:r>
            <a:r>
              <a:rPr lang="en-US" b="0" i="0" dirty="0">
                <a:effectLst/>
              </a:rPr>
              <a:t> </a:t>
            </a:r>
            <a:r>
              <a:rPr lang="en-US" b="0" i="0" dirty="0" err="1">
                <a:effectLst/>
              </a:rPr>
              <a:t>Rajanahally</a:t>
            </a:r>
            <a:r>
              <a:rPr lang="en-US" b="0" i="0" dirty="0">
                <a:effectLst/>
              </a:rPr>
              <a:t>, 1129446 </a:t>
            </a:r>
          </a:p>
          <a:p>
            <a:pPr algn="ctr" rtl="0" fontAlgn="base">
              <a:spcBef>
                <a:spcPts val="0"/>
              </a:spcBef>
            </a:pPr>
            <a:r>
              <a:rPr lang="en-US" b="0" i="0" dirty="0">
                <a:effectLst/>
              </a:rPr>
              <a:t> </a:t>
            </a:r>
          </a:p>
          <a:p>
            <a:pPr algn="ctr" rtl="0" fontAlgn="base">
              <a:spcBef>
                <a:spcPts val="0"/>
              </a:spcBef>
            </a:pPr>
            <a:r>
              <a:rPr lang="en-US" b="0" i="0" dirty="0">
                <a:effectLst/>
              </a:rPr>
              <a:t>Supervised by </a:t>
            </a:r>
          </a:p>
          <a:p>
            <a:pPr algn="ctr" rtl="0" fontAlgn="base">
              <a:spcBef>
                <a:spcPts val="0"/>
              </a:spcBef>
            </a:pPr>
            <a:r>
              <a:rPr lang="en-US" b="0" i="0" dirty="0">
                <a:effectLst/>
              </a:rPr>
              <a:t>Roberto </a:t>
            </a:r>
            <a:r>
              <a:rPr lang="en-US" b="0" i="0" dirty="0" err="1">
                <a:effectLst/>
              </a:rPr>
              <a:t>Bonelli</a:t>
            </a:r>
            <a:r>
              <a:rPr lang="en-US" b="0" i="0" dirty="0">
                <a:effectLst/>
              </a:rPr>
              <a:t> PhD, CSL Research </a:t>
            </a:r>
          </a:p>
          <a:p>
            <a:pPr algn="ctr" rtl="0" fontAlgn="base">
              <a:spcBef>
                <a:spcPts val="0"/>
              </a:spcBef>
            </a:pPr>
            <a:r>
              <a:rPr lang="en-US" b="0" i="0" dirty="0">
                <a:effectLst/>
              </a:rPr>
              <a:t>Brendan Ansell PhD, WEHI</a:t>
            </a:r>
          </a:p>
          <a:p>
            <a:pPr algn="ctr" rtl="0" fontAlgn="base">
              <a:spcBef>
                <a:spcPts val="0"/>
              </a:spcBef>
            </a:pPr>
            <a:endParaRPr lang="en-US" b="0" i="0" dirty="0">
              <a:effectLst/>
            </a:endParaRPr>
          </a:p>
          <a:p>
            <a:pPr algn="ctr" fontAlgn="base">
              <a:spcBef>
                <a:spcPts val="0"/>
              </a:spcBef>
            </a:pPr>
            <a:r>
              <a:rPr lang="en-US" dirty="0" err="1"/>
              <a:t>Milica</a:t>
            </a:r>
            <a:r>
              <a:rPr lang="en-US" dirty="0"/>
              <a:t> Ng</a:t>
            </a:r>
            <a:r>
              <a:rPr lang="en-US" b="0" i="0" dirty="0">
                <a:effectLst/>
              </a:rPr>
              <a:t>, CSL Research </a:t>
            </a:r>
          </a:p>
          <a:p>
            <a:pPr algn="ctr" rtl="0" fontAlgn="base">
              <a:spcBef>
                <a:spcPts val="0"/>
              </a:spcBef>
            </a:pPr>
            <a:r>
              <a:rPr lang="en-US" b="0" i="0" dirty="0">
                <a:effectLst/>
              </a:rPr>
              <a:t>Prof Melanie </a:t>
            </a:r>
            <a:r>
              <a:rPr lang="en-US" b="0" i="0" dirty="0" err="1">
                <a:effectLst/>
              </a:rPr>
              <a:t>Bahlo</a:t>
            </a:r>
            <a:r>
              <a:rPr lang="en-US" b="0" i="0" dirty="0">
                <a:effectLst/>
              </a:rPr>
              <a:t>, WEHI </a:t>
            </a:r>
          </a:p>
          <a:p>
            <a:pPr algn="ctr" rtl="0" fontAlgn="base">
              <a:spcBef>
                <a:spcPts val="0"/>
              </a:spcBef>
            </a:pPr>
            <a:r>
              <a:rPr lang="en-US" b="0" i="0" dirty="0" err="1">
                <a:effectLst/>
              </a:rPr>
              <a:t>Monther</a:t>
            </a:r>
            <a:r>
              <a:rPr lang="en-US" b="0" i="0" dirty="0">
                <a:effectLst/>
              </a:rPr>
              <a:t> </a:t>
            </a:r>
            <a:r>
              <a:rPr lang="en-US" b="0" i="0" dirty="0" err="1">
                <a:effectLst/>
              </a:rPr>
              <a:t>Alhamdoosh</a:t>
            </a:r>
            <a:r>
              <a:rPr lang="en-US" b="0" i="0" dirty="0">
                <a:effectLst/>
              </a:rPr>
              <a:t> PhD, CSL Research</a:t>
            </a:r>
          </a:p>
          <a:p>
            <a:pPr algn="ctr" rtl="0" fontAlgn="base">
              <a:spcBef>
                <a:spcPts val="0"/>
              </a:spcBef>
            </a:pPr>
            <a:endParaRPr lang="en-US" b="0" i="0" dirty="0">
              <a:effectLst/>
            </a:endParaRPr>
          </a:p>
          <a:p>
            <a:pPr algn="ctr" rtl="0" fontAlgn="base">
              <a:spcBef>
                <a:spcPts val="0"/>
              </a:spcBef>
            </a:pPr>
            <a:r>
              <a:rPr lang="en-US" b="0" i="0" dirty="0">
                <a:effectLst/>
              </a:rPr>
              <a:t>Ziad Al </a:t>
            </a:r>
            <a:r>
              <a:rPr lang="en-US" b="0" i="0" dirty="0" err="1">
                <a:effectLst/>
              </a:rPr>
              <a:t>Bkhetan</a:t>
            </a:r>
            <a:r>
              <a:rPr lang="en-US" b="0" i="0" dirty="0">
                <a:effectLst/>
              </a:rPr>
              <a:t> PhD, The University of Melbourne</a:t>
            </a:r>
          </a:p>
          <a:p>
            <a:pPr algn="ctr" rtl="0" fontAlgn="base">
              <a:spcBef>
                <a:spcPts val="0"/>
              </a:spcBef>
            </a:pPr>
            <a:r>
              <a:rPr lang="en-US" b="0" i="0" dirty="0">
                <a:effectLst/>
              </a:rPr>
              <a:t>Prof Michael </a:t>
            </a:r>
            <a:r>
              <a:rPr lang="en-US" b="0" i="0" dirty="0" err="1">
                <a:effectLst/>
              </a:rPr>
              <a:t>Kirley</a:t>
            </a:r>
            <a:r>
              <a:rPr lang="en-US" b="0" i="0" dirty="0">
                <a:effectLst/>
              </a:rPr>
              <a:t>, The University of Melbourne</a:t>
            </a:r>
          </a:p>
          <a:p>
            <a:pPr algn="ctr" rtl="0" fontAlgn="base">
              <a:spcBef>
                <a:spcPts val="0"/>
              </a:spcBef>
            </a:pPr>
            <a:endParaRPr lang="en-US" dirty="0"/>
          </a:p>
          <a:p>
            <a:pPr algn="ctr" rtl="0" fontAlgn="base">
              <a:spcBef>
                <a:spcPts val="0"/>
              </a:spcBef>
            </a:pPr>
            <a:endParaRPr lang="en-US" b="0" i="0" dirty="0">
              <a:effectLst/>
            </a:endParaRPr>
          </a:p>
          <a:p>
            <a:pPr algn="ctr" rtl="0" fontAlgn="base">
              <a:spcBef>
                <a:spcPts val="0"/>
              </a:spcBef>
            </a:pPr>
            <a:r>
              <a:rPr lang="en-US" dirty="0"/>
              <a:t>22 October 2021</a:t>
            </a:r>
            <a:endParaRPr lang="en-US" b="0" i="0" dirty="0">
              <a:effectLst/>
            </a:endParaRPr>
          </a:p>
          <a:p>
            <a:pPr>
              <a:spcBef>
                <a:spcPts val="0"/>
              </a:spcBef>
            </a:pPr>
            <a:endParaRPr lang="en-AU" dirty="0"/>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p:txBody>
          <a:bodyPr/>
          <a:lstStyle/>
          <a:p>
            <a:fld id="{A49DFD55-3C28-40EF-9E31-A92D2E4017FF}" type="slidenum">
              <a:rPr lang="en-US" smtClean="0"/>
              <a:pPr/>
              <a:t>1</a:t>
            </a:fld>
            <a:endParaRPr lang="en-US" dirty="0"/>
          </a:p>
        </p:txBody>
      </p:sp>
      <p:pic>
        <p:nvPicPr>
          <p:cNvPr id="7" name="Picture 6" descr="Logo&#10;&#10;Description automatically generated">
            <a:extLst>
              <a:ext uri="{FF2B5EF4-FFF2-40B4-BE49-F238E27FC236}">
                <a16:creationId xmlns:a16="http://schemas.microsoft.com/office/drawing/2014/main" id="{EE3B151B-650D-452D-A6F2-166BFF219F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1412" y="6019268"/>
            <a:ext cx="1112872" cy="560783"/>
          </a:xfrm>
          <a:prstGeom prst="rect">
            <a:avLst/>
          </a:prstGeom>
        </p:spPr>
      </p:pic>
      <p:pic>
        <p:nvPicPr>
          <p:cNvPr id="8" name="Picture 11">
            <a:extLst>
              <a:ext uri="{FF2B5EF4-FFF2-40B4-BE49-F238E27FC236}">
                <a16:creationId xmlns:a16="http://schemas.microsoft.com/office/drawing/2014/main" id="{52246D6C-041B-4043-BB15-D04B8D96762A}"/>
              </a:ext>
            </a:extLst>
          </p:cNvPr>
          <p:cNvPicPr>
            <a:picLocks noChangeAspect="1"/>
          </p:cNvPicPr>
          <p:nvPr/>
        </p:nvPicPr>
        <p:blipFill>
          <a:blip r:embed="rId3"/>
          <a:stretch>
            <a:fillRect/>
          </a:stretch>
        </p:blipFill>
        <p:spPr>
          <a:xfrm>
            <a:off x="9132649" y="6031017"/>
            <a:ext cx="1575040" cy="560783"/>
          </a:xfrm>
          <a:prstGeom prst="rect">
            <a:avLst/>
          </a:prstGeom>
        </p:spPr>
      </p:pic>
      <p:pic>
        <p:nvPicPr>
          <p:cNvPr id="9" name="Picture 8" descr="Logo&#10;&#10;Description automatically generated">
            <a:extLst>
              <a:ext uri="{FF2B5EF4-FFF2-40B4-BE49-F238E27FC236}">
                <a16:creationId xmlns:a16="http://schemas.microsoft.com/office/drawing/2014/main" id="{96216B84-B2EB-44C1-87DA-FEF8ED2585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51238" y="5741301"/>
            <a:ext cx="831565" cy="827389"/>
          </a:xfrm>
          <a:prstGeom prst="rect">
            <a:avLst/>
          </a:prstGeom>
        </p:spPr>
      </p:pic>
    </p:spTree>
    <p:extLst>
      <p:ext uri="{BB962C8B-B14F-4D97-AF65-F5344CB8AC3E}">
        <p14:creationId xmlns:p14="http://schemas.microsoft.com/office/powerpoint/2010/main" val="3571516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6737685" y="21434"/>
            <a:ext cx="4574005" cy="1068970"/>
          </a:xfrm>
        </p:spPr>
        <p:txBody>
          <a:bodyPr>
            <a:normAutofit/>
          </a:bodyPr>
          <a:lstStyle/>
          <a:p>
            <a:r>
              <a:rPr lang="en-AU" sz="3600" dirty="0"/>
              <a:t>Tissue Selection</a:t>
            </a:r>
            <a:endParaRPr lang="en-US" sz="3600" dirty="0"/>
          </a:p>
        </p:txBody>
      </p:sp>
      <p:sp>
        <p:nvSpPr>
          <p:cNvPr id="4"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6737685" y="1055477"/>
            <a:ext cx="5245768" cy="823913"/>
          </a:xfrm>
        </p:spPr>
        <p:txBody>
          <a:bodyPr>
            <a:normAutofit/>
          </a:bodyPr>
          <a:lstStyle/>
          <a:p>
            <a:r>
              <a:rPr lang="en-AU" dirty="0"/>
              <a:t>Rank tissues based on the previously observed measures</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a:t>
            </a:fld>
            <a:endParaRPr lang="en-US" dirty="0"/>
          </a:p>
        </p:txBody>
      </p:sp>
      <p:graphicFrame>
        <p:nvGraphicFramePr>
          <p:cNvPr id="16" name="Object 15">
            <a:extLst>
              <a:ext uri="{FF2B5EF4-FFF2-40B4-BE49-F238E27FC236}">
                <a16:creationId xmlns:a16="http://schemas.microsoft.com/office/drawing/2014/main" id="{2B8CC305-55FF-4148-88A8-116464BE6E1A}"/>
              </a:ext>
            </a:extLst>
          </p:cNvPr>
          <p:cNvGraphicFramePr>
            <a:graphicFrameLocks noChangeAspect="1"/>
          </p:cNvGraphicFramePr>
          <p:nvPr>
            <p:extLst>
              <p:ext uri="{D42A27DB-BD31-4B8C-83A1-F6EECF244321}">
                <p14:modId xmlns:p14="http://schemas.microsoft.com/office/powerpoint/2010/main" val="2000593777"/>
              </p:ext>
            </p:extLst>
          </p:nvPr>
        </p:nvGraphicFramePr>
        <p:xfrm>
          <a:off x="2287055" y="1879390"/>
          <a:ext cx="9534944" cy="3175211"/>
        </p:xfrm>
        <a:graphic>
          <a:graphicData uri="http://schemas.openxmlformats.org/presentationml/2006/ole">
            <mc:AlternateContent xmlns:mc="http://schemas.openxmlformats.org/markup-compatibility/2006">
              <mc:Choice xmlns:v="urn:schemas-microsoft-com:vml" Requires="v">
                <p:oleObj spid="_x0000_s2051" name="Worksheet" r:id="rId4" imgW="9753445" imgH="3248100" progId="Excel.Sheet.12">
                  <p:embed/>
                </p:oleObj>
              </mc:Choice>
              <mc:Fallback>
                <p:oleObj name="Worksheet" r:id="rId4" imgW="9753445" imgH="3248100" progId="Excel.Sheet.12">
                  <p:embed/>
                  <p:pic>
                    <p:nvPicPr>
                      <p:cNvPr id="11" name="Object 10">
                        <a:extLst>
                          <a:ext uri="{FF2B5EF4-FFF2-40B4-BE49-F238E27FC236}">
                            <a16:creationId xmlns:a16="http://schemas.microsoft.com/office/drawing/2014/main" id="{5D527933-F880-4E76-9245-2B44C9921EF5}"/>
                          </a:ext>
                        </a:extLst>
                      </p:cNvPr>
                      <p:cNvPicPr/>
                      <p:nvPr/>
                    </p:nvPicPr>
                    <p:blipFill>
                      <a:blip r:embed="rId5"/>
                      <a:stretch>
                        <a:fillRect/>
                      </a:stretch>
                    </p:blipFill>
                    <p:spPr>
                      <a:xfrm>
                        <a:off x="2287055" y="1879390"/>
                        <a:ext cx="9534944" cy="3175211"/>
                      </a:xfrm>
                      <a:prstGeom prst="rect">
                        <a:avLst/>
                      </a:prstGeom>
                    </p:spPr>
                  </p:pic>
                </p:oleObj>
              </mc:Fallback>
            </mc:AlternateContent>
          </a:graphicData>
        </a:graphic>
      </p:graphicFrame>
    </p:spTree>
    <p:extLst>
      <p:ext uri="{BB962C8B-B14F-4D97-AF65-F5344CB8AC3E}">
        <p14:creationId xmlns:p14="http://schemas.microsoft.com/office/powerpoint/2010/main" val="1663780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6324600" y="210893"/>
            <a:ext cx="4572000" cy="710614"/>
          </a:xfrm>
        </p:spPr>
        <p:txBody>
          <a:bodyPr>
            <a:normAutofit/>
          </a:bodyPr>
          <a:lstStyle/>
          <a:p>
            <a:r>
              <a:rPr lang="en-AU" sz="3600" dirty="0"/>
              <a:t>Cross-validation</a:t>
            </a:r>
            <a:endParaRPr lang="en-US" sz="3600" dirty="0"/>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a:t>
            </a:fld>
            <a:endParaRPr lang="en-US" dirty="0"/>
          </a:p>
        </p:txBody>
      </p:sp>
      <p:grpSp>
        <p:nvGrpSpPr>
          <p:cNvPr id="9" name="Group 8">
            <a:extLst>
              <a:ext uri="{FF2B5EF4-FFF2-40B4-BE49-F238E27FC236}">
                <a16:creationId xmlns:a16="http://schemas.microsoft.com/office/drawing/2014/main" id="{E384F0CB-7DF2-4531-AAE2-9AF51CCA348D}"/>
              </a:ext>
            </a:extLst>
          </p:cNvPr>
          <p:cNvGrpSpPr/>
          <p:nvPr/>
        </p:nvGrpSpPr>
        <p:grpSpPr>
          <a:xfrm>
            <a:off x="5185611" y="1565655"/>
            <a:ext cx="6184730" cy="4452100"/>
            <a:chOff x="2539238" y="1565655"/>
            <a:chExt cx="7172177" cy="4927220"/>
          </a:xfrm>
        </p:grpSpPr>
        <p:grpSp>
          <p:nvGrpSpPr>
            <p:cNvPr id="10" name="Group 9">
              <a:extLst>
                <a:ext uri="{FF2B5EF4-FFF2-40B4-BE49-F238E27FC236}">
                  <a16:creationId xmlns:a16="http://schemas.microsoft.com/office/drawing/2014/main" id="{40D68438-63E9-4CFC-A3C7-3D3119E9A9A7}"/>
                </a:ext>
              </a:extLst>
            </p:cNvPr>
            <p:cNvGrpSpPr/>
            <p:nvPr/>
          </p:nvGrpSpPr>
          <p:grpSpPr>
            <a:xfrm>
              <a:off x="2539238" y="1565655"/>
              <a:ext cx="7172177" cy="4927220"/>
              <a:chOff x="2539238" y="1565655"/>
              <a:chExt cx="7172177" cy="4927220"/>
            </a:xfrm>
          </p:grpSpPr>
          <p:grpSp>
            <p:nvGrpSpPr>
              <p:cNvPr id="12" name="Group 11">
                <a:extLst>
                  <a:ext uri="{FF2B5EF4-FFF2-40B4-BE49-F238E27FC236}">
                    <a16:creationId xmlns:a16="http://schemas.microsoft.com/office/drawing/2014/main" id="{B0750E79-5AE8-4F25-88A4-AC571F420AEE}"/>
                  </a:ext>
                </a:extLst>
              </p:cNvPr>
              <p:cNvGrpSpPr/>
              <p:nvPr/>
            </p:nvGrpSpPr>
            <p:grpSpPr>
              <a:xfrm>
                <a:off x="2539238" y="1565655"/>
                <a:ext cx="7152995" cy="4927220"/>
                <a:chOff x="2539238" y="1565655"/>
                <a:chExt cx="7152995" cy="4927220"/>
              </a:xfrm>
            </p:grpSpPr>
            <p:grpSp>
              <p:nvGrpSpPr>
                <p:cNvPr id="14" name="Group 13">
                  <a:extLst>
                    <a:ext uri="{FF2B5EF4-FFF2-40B4-BE49-F238E27FC236}">
                      <a16:creationId xmlns:a16="http://schemas.microsoft.com/office/drawing/2014/main" id="{059BD6CC-F57F-4BE5-805A-4D008EE9A110}"/>
                    </a:ext>
                  </a:extLst>
                </p:cNvPr>
                <p:cNvGrpSpPr/>
                <p:nvPr/>
              </p:nvGrpSpPr>
              <p:grpSpPr>
                <a:xfrm>
                  <a:off x="2539238" y="1565655"/>
                  <a:ext cx="7152995" cy="4927220"/>
                  <a:chOff x="2539238" y="1565655"/>
                  <a:chExt cx="7152995" cy="4927220"/>
                </a:xfrm>
              </p:grpSpPr>
              <p:pic>
                <p:nvPicPr>
                  <p:cNvPr id="16" name="Picture 15" descr="A screenshot of a computer&#10;&#10;Description automatically generated with medium confidence">
                    <a:extLst>
                      <a:ext uri="{FF2B5EF4-FFF2-40B4-BE49-F238E27FC236}">
                        <a16:creationId xmlns:a16="http://schemas.microsoft.com/office/drawing/2014/main" id="{50961B66-CBF7-4A95-A312-1CF4EE2380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9238" y="1565655"/>
                    <a:ext cx="7113523" cy="4927220"/>
                  </a:xfrm>
                  <a:prstGeom prst="rect">
                    <a:avLst/>
                  </a:prstGeom>
                </p:spPr>
              </p:pic>
              <p:sp>
                <p:nvSpPr>
                  <p:cNvPr id="17" name="TextBox 16">
                    <a:extLst>
                      <a:ext uri="{FF2B5EF4-FFF2-40B4-BE49-F238E27FC236}">
                        <a16:creationId xmlns:a16="http://schemas.microsoft.com/office/drawing/2014/main" id="{51B43D80-A95E-490A-BFA9-C4607E1D2711}"/>
                      </a:ext>
                    </a:extLst>
                  </p:cNvPr>
                  <p:cNvSpPr txBox="1"/>
                  <p:nvPr/>
                </p:nvSpPr>
                <p:spPr>
                  <a:xfrm>
                    <a:off x="3221790" y="2222146"/>
                    <a:ext cx="452368" cy="276999"/>
                  </a:xfrm>
                  <a:prstGeom prst="rect">
                    <a:avLst/>
                  </a:prstGeom>
                  <a:noFill/>
                </p:spPr>
                <p:txBody>
                  <a:bodyPr wrap="none" rtlCol="0">
                    <a:spAutoFit/>
                  </a:bodyPr>
                  <a:lstStyle/>
                  <a:p>
                    <a:r>
                      <a:rPr lang="en-AU" sz="1200"/>
                      <a:t>80%</a:t>
                    </a:r>
                  </a:p>
                </p:txBody>
              </p:sp>
              <p:grpSp>
                <p:nvGrpSpPr>
                  <p:cNvPr id="18" name="Group 17">
                    <a:extLst>
                      <a:ext uri="{FF2B5EF4-FFF2-40B4-BE49-F238E27FC236}">
                        <a16:creationId xmlns:a16="http://schemas.microsoft.com/office/drawing/2014/main" id="{82B3CFEF-E24E-45FE-8A9C-D7B0198023AF}"/>
                      </a:ext>
                    </a:extLst>
                  </p:cNvPr>
                  <p:cNvGrpSpPr/>
                  <p:nvPr/>
                </p:nvGrpSpPr>
                <p:grpSpPr>
                  <a:xfrm>
                    <a:off x="7620143" y="2102221"/>
                    <a:ext cx="2072090" cy="445109"/>
                    <a:chOff x="7620143" y="2102221"/>
                    <a:chExt cx="2072090" cy="445109"/>
                  </a:xfrm>
                </p:grpSpPr>
                <p:sp>
                  <p:nvSpPr>
                    <p:cNvPr id="23" name="Rectangle 22">
                      <a:extLst>
                        <a:ext uri="{FF2B5EF4-FFF2-40B4-BE49-F238E27FC236}">
                          <a16:creationId xmlns:a16="http://schemas.microsoft.com/office/drawing/2014/main" id="{0E0C2280-5E59-4C7E-A778-C63C594455FF}"/>
                        </a:ext>
                      </a:extLst>
                    </p:cNvPr>
                    <p:cNvSpPr/>
                    <p:nvPr/>
                  </p:nvSpPr>
                  <p:spPr>
                    <a:xfrm>
                      <a:off x="7620143" y="2102221"/>
                      <a:ext cx="2072090" cy="445109"/>
                    </a:xfrm>
                    <a:prstGeom prst="rect">
                      <a:avLst/>
                    </a:prstGeom>
                    <a:solidFill>
                      <a:schemeClr val="accent2">
                        <a:lumMod val="20000"/>
                        <a:lumOff val="8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TextBox 23">
                      <a:extLst>
                        <a:ext uri="{FF2B5EF4-FFF2-40B4-BE49-F238E27FC236}">
                          <a16:creationId xmlns:a16="http://schemas.microsoft.com/office/drawing/2014/main" id="{46EFEA16-D1EA-4B3B-8A8F-DF1737D795EB}"/>
                        </a:ext>
                      </a:extLst>
                    </p:cNvPr>
                    <p:cNvSpPr txBox="1"/>
                    <p:nvPr/>
                  </p:nvSpPr>
                  <p:spPr>
                    <a:xfrm>
                      <a:off x="8131742" y="2143088"/>
                      <a:ext cx="975199" cy="340623"/>
                    </a:xfrm>
                    <a:prstGeom prst="rect">
                      <a:avLst/>
                    </a:prstGeom>
                    <a:noFill/>
                  </p:spPr>
                  <p:txBody>
                    <a:bodyPr wrap="none" rtlCol="0">
                      <a:spAutoFit/>
                    </a:bodyPr>
                    <a:lstStyle/>
                    <a:p>
                      <a:r>
                        <a:rPr lang="en-AU" sz="1400" dirty="0">
                          <a:latin typeface="Calibri" panose="020F0502020204030204" pitchFamily="34" charset="0"/>
                          <a:cs typeface="Calibri" panose="020F0502020204030204" pitchFamily="34" charset="0"/>
                        </a:rPr>
                        <a:t>Test data</a:t>
                      </a:r>
                    </a:p>
                  </p:txBody>
                </p:sp>
              </p:grpSp>
              <p:sp>
                <p:nvSpPr>
                  <p:cNvPr id="19" name="TextBox 18">
                    <a:extLst>
                      <a:ext uri="{FF2B5EF4-FFF2-40B4-BE49-F238E27FC236}">
                        <a16:creationId xmlns:a16="http://schemas.microsoft.com/office/drawing/2014/main" id="{798DB4B2-8CFD-4A38-A3D8-E3F9387DB6B6}"/>
                      </a:ext>
                    </a:extLst>
                  </p:cNvPr>
                  <p:cNvSpPr txBox="1"/>
                  <p:nvPr/>
                </p:nvSpPr>
                <p:spPr>
                  <a:xfrm>
                    <a:off x="9140845" y="2222146"/>
                    <a:ext cx="452368" cy="276999"/>
                  </a:xfrm>
                  <a:prstGeom prst="rect">
                    <a:avLst/>
                  </a:prstGeom>
                  <a:noFill/>
                </p:spPr>
                <p:txBody>
                  <a:bodyPr wrap="none" rtlCol="0">
                    <a:spAutoFit/>
                  </a:bodyPr>
                  <a:lstStyle/>
                  <a:p>
                    <a:r>
                      <a:rPr lang="en-AU" sz="1200"/>
                      <a:t>20%</a:t>
                    </a:r>
                  </a:p>
                </p:txBody>
              </p:sp>
              <p:grpSp>
                <p:nvGrpSpPr>
                  <p:cNvPr id="20" name="Group 19">
                    <a:extLst>
                      <a:ext uri="{FF2B5EF4-FFF2-40B4-BE49-F238E27FC236}">
                        <a16:creationId xmlns:a16="http://schemas.microsoft.com/office/drawing/2014/main" id="{C3933B00-71F5-4487-A8C5-497B93766C50}"/>
                      </a:ext>
                    </a:extLst>
                  </p:cNvPr>
                  <p:cNvGrpSpPr/>
                  <p:nvPr/>
                </p:nvGrpSpPr>
                <p:grpSpPr>
                  <a:xfrm>
                    <a:off x="7580671" y="6017755"/>
                    <a:ext cx="2072090" cy="445109"/>
                    <a:chOff x="7580671" y="2091614"/>
                    <a:chExt cx="2072090" cy="445109"/>
                  </a:xfrm>
                </p:grpSpPr>
                <p:sp>
                  <p:nvSpPr>
                    <p:cNvPr id="21" name="Rectangle 20">
                      <a:extLst>
                        <a:ext uri="{FF2B5EF4-FFF2-40B4-BE49-F238E27FC236}">
                          <a16:creationId xmlns:a16="http://schemas.microsoft.com/office/drawing/2014/main" id="{707D101D-5770-4280-9B1C-798816BE1F0F}"/>
                        </a:ext>
                      </a:extLst>
                    </p:cNvPr>
                    <p:cNvSpPr/>
                    <p:nvPr/>
                  </p:nvSpPr>
                  <p:spPr>
                    <a:xfrm>
                      <a:off x="7580671" y="2091614"/>
                      <a:ext cx="2072090" cy="445109"/>
                    </a:xfrm>
                    <a:prstGeom prst="rect">
                      <a:avLst/>
                    </a:prstGeom>
                    <a:solidFill>
                      <a:schemeClr val="accent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TextBox 21">
                      <a:extLst>
                        <a:ext uri="{FF2B5EF4-FFF2-40B4-BE49-F238E27FC236}">
                          <a16:creationId xmlns:a16="http://schemas.microsoft.com/office/drawing/2014/main" id="{1FEA5B2F-47C7-4EB1-932D-10EA9991951A}"/>
                        </a:ext>
                      </a:extLst>
                    </p:cNvPr>
                    <p:cNvSpPr txBox="1"/>
                    <p:nvPr/>
                  </p:nvSpPr>
                  <p:spPr>
                    <a:xfrm>
                      <a:off x="8152133" y="2144891"/>
                      <a:ext cx="975199" cy="340623"/>
                    </a:xfrm>
                    <a:prstGeom prst="rect">
                      <a:avLst/>
                    </a:prstGeom>
                    <a:noFill/>
                    <a:ln>
                      <a:noFill/>
                    </a:ln>
                  </p:spPr>
                  <p:txBody>
                    <a:bodyPr wrap="none" rtlCol="0">
                      <a:spAutoFit/>
                    </a:bodyPr>
                    <a:lstStyle/>
                    <a:p>
                      <a:r>
                        <a:rPr lang="en-AU" sz="1400" dirty="0">
                          <a:latin typeface="Calibri" panose="020F0502020204030204" pitchFamily="34" charset="0"/>
                          <a:cs typeface="Calibri" panose="020F0502020204030204" pitchFamily="34" charset="0"/>
                        </a:rPr>
                        <a:t>Test data</a:t>
                      </a:r>
                    </a:p>
                  </p:txBody>
                </p:sp>
              </p:grpSp>
            </p:grpSp>
            <p:sp>
              <p:nvSpPr>
                <p:cNvPr id="15" name="Rectangle 14">
                  <a:extLst>
                    <a:ext uri="{FF2B5EF4-FFF2-40B4-BE49-F238E27FC236}">
                      <a16:creationId xmlns:a16="http://schemas.microsoft.com/office/drawing/2014/main" id="{34711490-E16B-4FB3-8634-AAE64E121DAE}"/>
                    </a:ext>
                  </a:extLst>
                </p:cNvPr>
                <p:cNvSpPr/>
                <p:nvPr/>
              </p:nvSpPr>
              <p:spPr>
                <a:xfrm>
                  <a:off x="8032652" y="4341525"/>
                  <a:ext cx="1620109" cy="4451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3" name="TextBox 12">
                <a:extLst>
                  <a:ext uri="{FF2B5EF4-FFF2-40B4-BE49-F238E27FC236}">
                    <a16:creationId xmlns:a16="http://schemas.microsoft.com/office/drawing/2014/main" id="{688AB653-19BB-41A7-B79A-21586C6345DA}"/>
                  </a:ext>
                </a:extLst>
              </p:cNvPr>
              <p:cNvSpPr txBox="1"/>
              <p:nvPr/>
            </p:nvSpPr>
            <p:spPr>
              <a:xfrm>
                <a:off x="7867721" y="4341526"/>
                <a:ext cx="1843694" cy="340622"/>
              </a:xfrm>
              <a:prstGeom prst="rect">
                <a:avLst/>
              </a:prstGeom>
              <a:noFill/>
            </p:spPr>
            <p:txBody>
              <a:bodyPr wrap="none" rtlCol="0">
                <a:spAutoFit/>
              </a:bodyPr>
              <a:lstStyle/>
              <a:p>
                <a:r>
                  <a:rPr lang="en-AU" sz="1400" dirty="0">
                    <a:latin typeface="Calibri" panose="020F0502020204030204" pitchFamily="34" charset="0"/>
                    <a:cs typeface="Calibri" panose="020F0502020204030204" pitchFamily="34" charset="0"/>
                  </a:rPr>
                  <a:t>Finding Parameters</a:t>
                </a:r>
              </a:p>
            </p:txBody>
          </p:sp>
        </p:grpSp>
        <p:sp>
          <p:nvSpPr>
            <p:cNvPr id="11" name="TextBox 10">
              <a:extLst>
                <a:ext uri="{FF2B5EF4-FFF2-40B4-BE49-F238E27FC236}">
                  <a16:creationId xmlns:a16="http://schemas.microsoft.com/office/drawing/2014/main" id="{D6451C03-5C0E-4949-9BBC-56C5CA009B3F}"/>
                </a:ext>
              </a:extLst>
            </p:cNvPr>
            <p:cNvSpPr txBox="1"/>
            <p:nvPr/>
          </p:nvSpPr>
          <p:spPr>
            <a:xfrm>
              <a:off x="8211996" y="2547330"/>
              <a:ext cx="888385" cy="276999"/>
            </a:xfrm>
            <a:prstGeom prst="rect">
              <a:avLst/>
            </a:prstGeom>
            <a:noFill/>
          </p:spPr>
          <p:txBody>
            <a:bodyPr wrap="none" rtlCol="0">
              <a:spAutoFit/>
            </a:bodyPr>
            <a:lstStyle/>
            <a:p>
              <a:r>
                <a:rPr lang="en-AU" sz="1200" dirty="0"/>
                <a:t>93 samples</a:t>
              </a:r>
            </a:p>
          </p:txBody>
        </p:sp>
      </p:grpSp>
      <p:sp>
        <p:nvSpPr>
          <p:cNvPr id="25" name="TextBox 24">
            <a:extLst>
              <a:ext uri="{FF2B5EF4-FFF2-40B4-BE49-F238E27FC236}">
                <a16:creationId xmlns:a16="http://schemas.microsoft.com/office/drawing/2014/main" id="{C5E12991-D2C6-4FA1-9969-25B46709D763}"/>
              </a:ext>
            </a:extLst>
          </p:cNvPr>
          <p:cNvSpPr txBox="1"/>
          <p:nvPr/>
        </p:nvSpPr>
        <p:spPr>
          <a:xfrm>
            <a:off x="0" y="6611779"/>
            <a:ext cx="3563796" cy="215444"/>
          </a:xfrm>
          <a:prstGeom prst="rect">
            <a:avLst/>
          </a:prstGeom>
          <a:noFill/>
        </p:spPr>
        <p:txBody>
          <a:bodyPr wrap="none" rtlCol="0">
            <a:spAutoFit/>
          </a:bodyPr>
          <a:lstStyle/>
          <a:p>
            <a:r>
              <a:rPr lang="en-AU" sz="800" dirty="0"/>
              <a:t>Image source: https://scikit-learn.org/stable/modules/cross_validation.html</a:t>
            </a:r>
          </a:p>
        </p:txBody>
      </p:sp>
    </p:spTree>
    <p:extLst>
      <p:ext uri="{BB962C8B-B14F-4D97-AF65-F5344CB8AC3E}">
        <p14:creationId xmlns:p14="http://schemas.microsoft.com/office/powerpoint/2010/main" val="17428616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8589442" y="854409"/>
            <a:ext cx="2226947" cy="638605"/>
          </a:xfrm>
        </p:spPr>
        <p:txBody>
          <a:bodyPr/>
          <a:lstStyle/>
          <a:p>
            <a:r>
              <a:rPr lang="en-AU" sz="3600" dirty="0">
                <a:solidFill>
                  <a:schemeClr val="tx1"/>
                </a:solidFill>
              </a:rPr>
              <a:t>Models</a:t>
            </a:r>
            <a:endParaRPr lang="en-US" dirty="0"/>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8589442" y="2176240"/>
            <a:ext cx="2752129" cy="2325950"/>
          </a:xfrm>
        </p:spPr>
        <p:txBody>
          <a:bodyPr>
            <a:noAutofit/>
          </a:bodyPr>
          <a:lstStyle/>
          <a:p>
            <a:pPr>
              <a:lnSpc>
                <a:spcPct val="150000"/>
              </a:lnSpc>
            </a:pPr>
            <a:r>
              <a:rPr lang="en-AU" sz="1400" dirty="0" err="1">
                <a:solidFill>
                  <a:schemeClr val="tx1"/>
                </a:solidFill>
              </a:rPr>
              <a:t>eXtreme</a:t>
            </a:r>
            <a:r>
              <a:rPr lang="en-AU" sz="1400" dirty="0">
                <a:solidFill>
                  <a:schemeClr val="tx1"/>
                </a:solidFill>
              </a:rPr>
              <a:t> Gradient Boosting</a:t>
            </a:r>
          </a:p>
          <a:p>
            <a:pPr>
              <a:lnSpc>
                <a:spcPct val="150000"/>
              </a:lnSpc>
            </a:pPr>
            <a:r>
              <a:rPr lang="en-AU" sz="1400" dirty="0">
                <a:solidFill>
                  <a:schemeClr val="tx1"/>
                </a:solidFill>
              </a:rPr>
              <a:t>Neural Network</a:t>
            </a:r>
          </a:p>
          <a:p>
            <a:pPr>
              <a:lnSpc>
                <a:spcPct val="150000"/>
              </a:lnSpc>
            </a:pPr>
            <a:r>
              <a:rPr lang="en-AU" sz="1400" dirty="0">
                <a:solidFill>
                  <a:schemeClr val="tx1"/>
                </a:solidFill>
              </a:rPr>
              <a:t>Ensemble Model</a:t>
            </a:r>
          </a:p>
        </p:txBody>
      </p:sp>
    </p:spTree>
    <p:extLst>
      <p:ext uri="{BB962C8B-B14F-4D97-AF65-F5344CB8AC3E}">
        <p14:creationId xmlns:p14="http://schemas.microsoft.com/office/powerpoint/2010/main" val="577440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372979" y="350756"/>
            <a:ext cx="10018086" cy="1325563"/>
          </a:xfrm>
        </p:spPr>
        <p:txBody>
          <a:bodyPr>
            <a:normAutofit/>
          </a:bodyPr>
          <a:lstStyle/>
          <a:p>
            <a:r>
              <a:rPr lang="en-AU" sz="3600" dirty="0" err="1"/>
              <a:t>eXtreme</a:t>
            </a:r>
            <a:r>
              <a:rPr lang="en-AU" sz="3600" dirty="0"/>
              <a:t> Gradient Boosting (</a:t>
            </a:r>
            <a:r>
              <a:rPr lang="en-AU" sz="3600" dirty="0" err="1"/>
              <a:t>XGBoost</a:t>
            </a:r>
            <a:r>
              <a:rPr lang="en-AU" sz="3600" dirty="0"/>
              <a:t>)</a:t>
            </a:r>
            <a:endParaRPr lang="en-US" sz="3600" dirty="0"/>
          </a:p>
        </p:txBody>
      </p:sp>
      <p:sp>
        <p:nvSpPr>
          <p:cNvPr id="25" name="Slide Number Placeholder 24">
            <a:extLst>
              <a:ext uri="{FF2B5EF4-FFF2-40B4-BE49-F238E27FC236}">
                <a16:creationId xmlns:a16="http://schemas.microsoft.com/office/drawing/2014/main" id="{148E9129-4CC6-47BA-ACD8-2C632A8660E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13</a:t>
            </a:fld>
            <a:endParaRPr lang="en-US" dirty="0"/>
          </a:p>
        </p:txBody>
      </p:sp>
      <p:grpSp>
        <p:nvGrpSpPr>
          <p:cNvPr id="43" name="Group 42">
            <a:extLst>
              <a:ext uri="{FF2B5EF4-FFF2-40B4-BE49-F238E27FC236}">
                <a16:creationId xmlns:a16="http://schemas.microsoft.com/office/drawing/2014/main" id="{47545F97-FE58-4435-84FB-B48285234CF9}"/>
              </a:ext>
            </a:extLst>
          </p:cNvPr>
          <p:cNvGrpSpPr/>
          <p:nvPr/>
        </p:nvGrpSpPr>
        <p:grpSpPr>
          <a:xfrm>
            <a:off x="667337" y="1676318"/>
            <a:ext cx="10365622" cy="5045188"/>
            <a:chOff x="55315" y="1164538"/>
            <a:chExt cx="12219050" cy="5931449"/>
          </a:xfrm>
        </p:grpSpPr>
        <p:sp>
          <p:nvSpPr>
            <p:cNvPr id="44" name="TextBox 43">
              <a:extLst>
                <a:ext uri="{FF2B5EF4-FFF2-40B4-BE49-F238E27FC236}">
                  <a16:creationId xmlns:a16="http://schemas.microsoft.com/office/drawing/2014/main" id="{10FF90C0-6D48-472F-8C97-3A9B734546A3}"/>
                </a:ext>
              </a:extLst>
            </p:cNvPr>
            <p:cNvSpPr txBox="1"/>
            <p:nvPr/>
          </p:nvSpPr>
          <p:spPr>
            <a:xfrm>
              <a:off x="55315" y="4009095"/>
              <a:ext cx="2310280" cy="976974"/>
            </a:xfrm>
            <a:prstGeom prst="rect">
              <a:avLst/>
            </a:prstGeom>
            <a:noFill/>
          </p:spPr>
          <p:txBody>
            <a:bodyPr wrap="square" rtlCol="0">
              <a:spAutoFit/>
            </a:bodyPr>
            <a:lstStyle/>
            <a:p>
              <a:r>
                <a:rPr lang="en-AU" sz="1200" dirty="0">
                  <a:solidFill>
                    <a:schemeClr val="accent2">
                      <a:lumMod val="75000"/>
                    </a:schemeClr>
                  </a:solidFill>
                </a:rPr>
                <a:t>Gamma: minimum loss reduction required to make a further partition on a leaf node of the tree.</a:t>
              </a:r>
            </a:p>
          </p:txBody>
        </p:sp>
        <p:grpSp>
          <p:nvGrpSpPr>
            <p:cNvPr id="45" name="Group 44">
              <a:extLst>
                <a:ext uri="{FF2B5EF4-FFF2-40B4-BE49-F238E27FC236}">
                  <a16:creationId xmlns:a16="http://schemas.microsoft.com/office/drawing/2014/main" id="{F36434FE-AB53-4F2B-93D6-8EAF976E6393}"/>
                </a:ext>
              </a:extLst>
            </p:cNvPr>
            <p:cNvGrpSpPr/>
            <p:nvPr/>
          </p:nvGrpSpPr>
          <p:grpSpPr>
            <a:xfrm>
              <a:off x="786224" y="1164538"/>
              <a:ext cx="11488141" cy="5165202"/>
              <a:chOff x="786224" y="1164538"/>
              <a:chExt cx="11488141" cy="5165202"/>
            </a:xfrm>
          </p:grpSpPr>
          <p:cxnSp>
            <p:nvCxnSpPr>
              <p:cNvPr id="48" name="Straight Arrow Connector 47">
                <a:extLst>
                  <a:ext uri="{FF2B5EF4-FFF2-40B4-BE49-F238E27FC236}">
                    <a16:creationId xmlns:a16="http://schemas.microsoft.com/office/drawing/2014/main" id="{D55D1A74-8F21-419D-A00E-2CDAA8F0070B}"/>
                  </a:ext>
                </a:extLst>
              </p:cNvPr>
              <p:cNvCxnSpPr>
                <a:cxnSpLocks/>
              </p:cNvCxnSpPr>
              <p:nvPr/>
            </p:nvCxnSpPr>
            <p:spPr>
              <a:xfrm>
                <a:off x="2399680" y="2197536"/>
                <a:ext cx="0" cy="12957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08B38367-CD22-4614-B9B2-B0735DF6096F}"/>
                  </a:ext>
                </a:extLst>
              </p:cNvPr>
              <p:cNvSpPr txBox="1"/>
              <p:nvPr/>
            </p:nvSpPr>
            <p:spPr>
              <a:xfrm>
                <a:off x="786224" y="2522231"/>
                <a:ext cx="1544440" cy="325658"/>
              </a:xfrm>
              <a:prstGeom prst="rect">
                <a:avLst/>
              </a:prstGeom>
              <a:noFill/>
            </p:spPr>
            <p:txBody>
              <a:bodyPr wrap="square" rtlCol="0">
                <a:spAutoFit/>
              </a:bodyPr>
              <a:lstStyle/>
              <a:p>
                <a:r>
                  <a:rPr lang="en-AU" sz="1200" dirty="0">
                    <a:solidFill>
                      <a:schemeClr val="accent2">
                        <a:lumMod val="75000"/>
                      </a:schemeClr>
                    </a:solidFill>
                  </a:rPr>
                  <a:t>Maximum Depth</a:t>
                </a:r>
              </a:p>
            </p:txBody>
          </p:sp>
          <p:pic>
            <p:nvPicPr>
              <p:cNvPr id="51" name="Picture 50" descr="Diagram&#10;&#10;Description automatically generated">
                <a:extLst>
                  <a:ext uri="{FF2B5EF4-FFF2-40B4-BE49-F238E27FC236}">
                    <a16:creationId xmlns:a16="http://schemas.microsoft.com/office/drawing/2014/main" id="{87A0B1E2-75A1-44E5-B18E-3B85A7AA3974}"/>
                  </a:ext>
                </a:extLst>
              </p:cNvPr>
              <p:cNvPicPr>
                <a:picLocks noChangeAspect="1"/>
              </p:cNvPicPr>
              <p:nvPr/>
            </p:nvPicPr>
            <p:blipFill rotWithShape="1">
              <a:blip r:embed="rId2">
                <a:extLst>
                  <a:ext uri="{28A0092B-C50C-407E-A947-70E740481C1C}">
                    <a14:useLocalDpi xmlns:a14="http://schemas.microsoft.com/office/drawing/2010/main" val="0"/>
                  </a:ext>
                </a:extLst>
              </a:blip>
              <a:srcRect b="21689"/>
              <a:stretch/>
            </p:blipFill>
            <p:spPr>
              <a:xfrm>
                <a:off x="2537714" y="1164538"/>
                <a:ext cx="9736651" cy="5165202"/>
              </a:xfrm>
              <a:prstGeom prst="rect">
                <a:avLst/>
              </a:prstGeom>
            </p:spPr>
          </p:pic>
        </p:grpSp>
        <p:sp>
          <p:nvSpPr>
            <p:cNvPr id="46" name="TextBox 45">
              <a:extLst>
                <a:ext uri="{FF2B5EF4-FFF2-40B4-BE49-F238E27FC236}">
                  <a16:creationId xmlns:a16="http://schemas.microsoft.com/office/drawing/2014/main" id="{C5E5555F-6578-4A9B-B1C4-4587D3239BC0}"/>
                </a:ext>
              </a:extLst>
            </p:cNvPr>
            <p:cNvSpPr txBox="1"/>
            <p:nvPr/>
          </p:nvSpPr>
          <p:spPr>
            <a:xfrm>
              <a:off x="10481481" y="5206092"/>
              <a:ext cx="1710520" cy="759868"/>
            </a:xfrm>
            <a:prstGeom prst="rect">
              <a:avLst/>
            </a:prstGeom>
            <a:noFill/>
          </p:spPr>
          <p:txBody>
            <a:bodyPr wrap="square" rtlCol="0">
              <a:spAutoFit/>
            </a:bodyPr>
            <a:lstStyle/>
            <a:p>
              <a:r>
                <a:rPr lang="en-AU" sz="1200" dirty="0">
                  <a:solidFill>
                    <a:schemeClr val="accent2">
                      <a:lumMod val="75000"/>
                    </a:schemeClr>
                  </a:solidFill>
                </a:rPr>
                <a:t>m = number of rounds: number of trees</a:t>
              </a:r>
            </a:p>
          </p:txBody>
        </p:sp>
        <p:sp>
          <p:nvSpPr>
            <p:cNvPr id="47" name="TextBox 46">
              <a:extLst>
                <a:ext uri="{FF2B5EF4-FFF2-40B4-BE49-F238E27FC236}">
                  <a16:creationId xmlns:a16="http://schemas.microsoft.com/office/drawing/2014/main" id="{F5827C1D-FCAB-4079-8DE1-D3CA0A5DB5B4}"/>
                </a:ext>
              </a:extLst>
            </p:cNvPr>
            <p:cNvSpPr txBox="1"/>
            <p:nvPr/>
          </p:nvSpPr>
          <p:spPr>
            <a:xfrm>
              <a:off x="8151779" y="6770329"/>
              <a:ext cx="1567409" cy="325658"/>
            </a:xfrm>
            <a:prstGeom prst="rect">
              <a:avLst/>
            </a:prstGeom>
            <a:noFill/>
          </p:spPr>
          <p:txBody>
            <a:bodyPr wrap="none" rtlCol="0">
              <a:spAutoFit/>
            </a:bodyPr>
            <a:lstStyle/>
            <a:p>
              <a:r>
                <a:rPr lang="en-AU" sz="1200" dirty="0">
                  <a:solidFill>
                    <a:schemeClr val="accent2">
                      <a:lumMod val="75000"/>
                    </a:schemeClr>
                  </a:solidFill>
                </a:rPr>
                <a:t>Eta: learning rate</a:t>
              </a:r>
            </a:p>
          </p:txBody>
        </p:sp>
      </p:grpSp>
      <p:cxnSp>
        <p:nvCxnSpPr>
          <p:cNvPr id="53" name="Straight Arrow Connector 52">
            <a:extLst>
              <a:ext uri="{FF2B5EF4-FFF2-40B4-BE49-F238E27FC236}">
                <a16:creationId xmlns:a16="http://schemas.microsoft.com/office/drawing/2014/main" id="{67F5A487-9526-4429-9034-B03950319FEF}"/>
              </a:ext>
            </a:extLst>
          </p:cNvPr>
          <p:cNvCxnSpPr>
            <a:cxnSpLocks/>
          </p:cNvCxnSpPr>
          <p:nvPr/>
        </p:nvCxnSpPr>
        <p:spPr>
          <a:xfrm>
            <a:off x="7729416" y="6069750"/>
            <a:ext cx="0" cy="4301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7" name="TextBox 56">
            <a:extLst>
              <a:ext uri="{FF2B5EF4-FFF2-40B4-BE49-F238E27FC236}">
                <a16:creationId xmlns:a16="http://schemas.microsoft.com/office/drawing/2014/main" id="{DDF9DF75-21FA-4B4A-B346-B363E120E0B1}"/>
              </a:ext>
            </a:extLst>
          </p:cNvPr>
          <p:cNvSpPr txBox="1"/>
          <p:nvPr/>
        </p:nvSpPr>
        <p:spPr>
          <a:xfrm>
            <a:off x="0" y="6574025"/>
            <a:ext cx="4370107" cy="215444"/>
          </a:xfrm>
          <a:prstGeom prst="rect">
            <a:avLst/>
          </a:prstGeom>
          <a:noFill/>
        </p:spPr>
        <p:txBody>
          <a:bodyPr wrap="none" rtlCol="0">
            <a:spAutoFit/>
          </a:bodyPr>
          <a:lstStyle/>
          <a:p>
            <a:r>
              <a:rPr lang="en-AU" sz="800" dirty="0"/>
              <a:t>Image source: https://docs.aws.amazon.com/sagemaker/latest/dg/xgboost-HowItWorks.html</a:t>
            </a:r>
          </a:p>
        </p:txBody>
      </p:sp>
    </p:spTree>
    <p:extLst>
      <p:ext uri="{BB962C8B-B14F-4D97-AF65-F5344CB8AC3E}">
        <p14:creationId xmlns:p14="http://schemas.microsoft.com/office/powerpoint/2010/main" val="2619301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2CD4-732A-43E4-BCB9-CBA2055E0AC6}"/>
              </a:ext>
            </a:extLst>
          </p:cNvPr>
          <p:cNvSpPr>
            <a:spLocks noGrp="1"/>
          </p:cNvSpPr>
          <p:nvPr>
            <p:ph type="title"/>
          </p:nvPr>
        </p:nvSpPr>
        <p:spPr>
          <a:xfrm>
            <a:off x="6096000" y="48128"/>
            <a:ext cx="5508961" cy="1343756"/>
          </a:xfrm>
        </p:spPr>
        <p:txBody>
          <a:bodyPr>
            <a:noAutofit/>
          </a:bodyPr>
          <a:lstStyle/>
          <a:p>
            <a:r>
              <a:rPr lang="en-AU" sz="3600" dirty="0"/>
              <a:t>Gradient Boosting Machines (GBM)</a:t>
            </a:r>
            <a:endParaRPr lang="en-US" sz="3600" dirty="0"/>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9658350" y="6356350"/>
            <a:ext cx="1695450" cy="365125"/>
          </a:xfrm>
        </p:spPr>
        <p:txBody>
          <a:bodyPr/>
          <a:lstStyle/>
          <a:p>
            <a:fld id="{A49DFD55-3C28-40EF-9E31-A92D2E4017FF}" type="slidenum">
              <a:rPr lang="en-US" smtClean="0"/>
              <a:pPr/>
              <a:t>14</a:t>
            </a:fld>
            <a:endParaRPr lang="en-US" dirty="0"/>
          </a:p>
        </p:txBody>
      </p:sp>
      <p:sp>
        <p:nvSpPr>
          <p:cNvPr id="9" name="Content Placeholder 3">
            <a:extLst>
              <a:ext uri="{FF2B5EF4-FFF2-40B4-BE49-F238E27FC236}">
                <a16:creationId xmlns:a16="http://schemas.microsoft.com/office/drawing/2014/main" id="{A454307D-19AE-444F-B0A6-954EC33DFCF0}"/>
              </a:ext>
            </a:extLst>
          </p:cNvPr>
          <p:cNvSpPr txBox="1">
            <a:spLocks/>
          </p:cNvSpPr>
          <p:nvPr/>
        </p:nvSpPr>
        <p:spPr>
          <a:xfrm>
            <a:off x="314824" y="1388583"/>
            <a:ext cx="3342775" cy="4725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1400" b="0" i="0" dirty="0">
                <a:solidFill>
                  <a:srgbClr val="292929"/>
                </a:solidFill>
                <a:effectLst/>
              </a:rPr>
              <a:t>Gradient Boosting approach is given by</a:t>
            </a:r>
          </a:p>
        </p:txBody>
      </p:sp>
      <p:pic>
        <p:nvPicPr>
          <p:cNvPr id="10" name="Picture 9" descr="Graphical user interface, application&#10;&#10;Description automatically generated">
            <a:extLst>
              <a:ext uri="{FF2B5EF4-FFF2-40B4-BE49-F238E27FC236}">
                <a16:creationId xmlns:a16="http://schemas.microsoft.com/office/drawing/2014/main" id="{4D72392C-449A-4362-9E2D-BCC9CC3BC7D3}"/>
              </a:ext>
            </a:extLst>
          </p:cNvPr>
          <p:cNvPicPr>
            <a:picLocks noChangeAspect="1"/>
          </p:cNvPicPr>
          <p:nvPr/>
        </p:nvPicPr>
        <p:blipFill rotWithShape="1">
          <a:blip r:embed="rId3">
            <a:extLst>
              <a:ext uri="{28A0092B-C50C-407E-A947-70E740481C1C}">
                <a14:useLocalDpi xmlns:a14="http://schemas.microsoft.com/office/drawing/2010/main" val="0"/>
              </a:ext>
            </a:extLst>
          </a:blip>
          <a:srcRect l="46403" t="53554" r="44184" b="42989"/>
          <a:stretch/>
        </p:blipFill>
        <p:spPr>
          <a:xfrm>
            <a:off x="905495" y="1670254"/>
            <a:ext cx="1848613" cy="381725"/>
          </a:xfrm>
          <a:prstGeom prst="rect">
            <a:avLst/>
          </a:prstGeom>
        </p:spPr>
      </p:pic>
      <p:sp>
        <p:nvSpPr>
          <p:cNvPr id="11" name="Content Placeholder 3">
            <a:extLst>
              <a:ext uri="{FF2B5EF4-FFF2-40B4-BE49-F238E27FC236}">
                <a16:creationId xmlns:a16="http://schemas.microsoft.com/office/drawing/2014/main" id="{523D0452-A3FD-4723-9FD5-FB984F1D6CE1}"/>
              </a:ext>
            </a:extLst>
          </p:cNvPr>
          <p:cNvSpPr txBox="1">
            <a:spLocks/>
          </p:cNvSpPr>
          <p:nvPr/>
        </p:nvSpPr>
        <p:spPr>
          <a:xfrm>
            <a:off x="265574" y="2346622"/>
            <a:ext cx="3342775" cy="4725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1400" dirty="0"/>
              <a:t>Recall from previous slide</a:t>
            </a:r>
          </a:p>
        </p:txBody>
      </p:sp>
      <p:pic>
        <p:nvPicPr>
          <p:cNvPr id="12" name="Picture 11" descr="Diagram&#10;&#10;Description automatically generated">
            <a:extLst>
              <a:ext uri="{FF2B5EF4-FFF2-40B4-BE49-F238E27FC236}">
                <a16:creationId xmlns:a16="http://schemas.microsoft.com/office/drawing/2014/main" id="{315A3003-7834-401C-BA22-2375E925EAF4}"/>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l="37056" t="73427" r="25080" b="21102"/>
          <a:stretch/>
        </p:blipFill>
        <p:spPr>
          <a:xfrm>
            <a:off x="265574" y="2757472"/>
            <a:ext cx="3187489" cy="311967"/>
          </a:xfrm>
          <a:prstGeom prst="rect">
            <a:avLst/>
          </a:prstGeom>
        </p:spPr>
      </p:pic>
      <p:sp>
        <p:nvSpPr>
          <p:cNvPr id="13" name="Content Placeholder 3">
            <a:extLst>
              <a:ext uri="{FF2B5EF4-FFF2-40B4-BE49-F238E27FC236}">
                <a16:creationId xmlns:a16="http://schemas.microsoft.com/office/drawing/2014/main" id="{2A02D9F0-D668-4E6B-AB1F-CC3D441EB19D}"/>
              </a:ext>
            </a:extLst>
          </p:cNvPr>
          <p:cNvSpPr txBox="1">
            <a:spLocks/>
          </p:cNvSpPr>
          <p:nvPr/>
        </p:nvSpPr>
        <p:spPr>
          <a:xfrm>
            <a:off x="1572124" y="3474468"/>
            <a:ext cx="515354" cy="39920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1400" dirty="0"/>
              <a:t>Eta</a:t>
            </a:r>
          </a:p>
        </p:txBody>
      </p:sp>
      <p:sp>
        <p:nvSpPr>
          <p:cNvPr id="14" name="Content Placeholder 3">
            <a:extLst>
              <a:ext uri="{FF2B5EF4-FFF2-40B4-BE49-F238E27FC236}">
                <a16:creationId xmlns:a16="http://schemas.microsoft.com/office/drawing/2014/main" id="{B7A29ECF-1BDF-4FD3-BBB1-D14447615384}"/>
              </a:ext>
            </a:extLst>
          </p:cNvPr>
          <p:cNvSpPr txBox="1">
            <a:spLocks/>
          </p:cNvSpPr>
          <p:nvPr/>
        </p:nvSpPr>
        <p:spPr>
          <a:xfrm>
            <a:off x="2235806" y="3474468"/>
            <a:ext cx="1036603" cy="39920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1400" dirty="0"/>
              <a:t>Residual</a:t>
            </a:r>
          </a:p>
        </p:txBody>
      </p:sp>
      <p:cxnSp>
        <p:nvCxnSpPr>
          <p:cNvPr id="15" name="Straight Arrow Connector 14">
            <a:extLst>
              <a:ext uri="{FF2B5EF4-FFF2-40B4-BE49-F238E27FC236}">
                <a16:creationId xmlns:a16="http://schemas.microsoft.com/office/drawing/2014/main" id="{04B36807-CF9F-4EB7-9107-29B606A0B085}"/>
              </a:ext>
            </a:extLst>
          </p:cNvPr>
          <p:cNvCxnSpPr>
            <a:cxnSpLocks/>
            <a:endCxn id="13" idx="0"/>
          </p:cNvCxnSpPr>
          <p:nvPr/>
        </p:nvCxnSpPr>
        <p:spPr>
          <a:xfrm flipH="1">
            <a:off x="1829801" y="3069439"/>
            <a:ext cx="384142" cy="4050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13E80AA6-C49F-4569-BBD4-1E3ABA8181B9}"/>
              </a:ext>
            </a:extLst>
          </p:cNvPr>
          <p:cNvCxnSpPr>
            <a:cxnSpLocks/>
          </p:cNvCxnSpPr>
          <p:nvPr/>
        </p:nvCxnSpPr>
        <p:spPr>
          <a:xfrm>
            <a:off x="2649899" y="3058071"/>
            <a:ext cx="104209" cy="3822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1" name="Picture 20" descr="Diagram&#10;&#10;Description automatically generated">
            <a:extLst>
              <a:ext uri="{FF2B5EF4-FFF2-40B4-BE49-F238E27FC236}">
                <a16:creationId xmlns:a16="http://schemas.microsoft.com/office/drawing/2014/main" id="{7B71CF36-851C-47D1-A5E5-30B44CEDF0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3834" y="1861117"/>
            <a:ext cx="7172358" cy="4183108"/>
          </a:xfrm>
          <a:prstGeom prst="rect">
            <a:avLst/>
          </a:prstGeom>
        </p:spPr>
      </p:pic>
      <p:sp>
        <p:nvSpPr>
          <p:cNvPr id="22" name="TextBox 21">
            <a:extLst>
              <a:ext uri="{FF2B5EF4-FFF2-40B4-BE49-F238E27FC236}">
                <a16:creationId xmlns:a16="http://schemas.microsoft.com/office/drawing/2014/main" id="{7F51C7CC-3662-4808-851D-44CC467D9565}"/>
              </a:ext>
            </a:extLst>
          </p:cNvPr>
          <p:cNvSpPr txBox="1"/>
          <p:nvPr/>
        </p:nvSpPr>
        <p:spPr>
          <a:xfrm>
            <a:off x="2235806" y="6598364"/>
            <a:ext cx="3175869" cy="215444"/>
          </a:xfrm>
          <a:prstGeom prst="rect">
            <a:avLst/>
          </a:prstGeom>
          <a:noFill/>
        </p:spPr>
        <p:txBody>
          <a:bodyPr wrap="none" rtlCol="0">
            <a:spAutoFit/>
          </a:bodyPr>
          <a:lstStyle/>
          <a:p>
            <a:r>
              <a:rPr lang="en-AU" sz="800" dirty="0"/>
              <a:t>Image source: https://explained.ai/gradient-boosting/descent.html</a:t>
            </a:r>
          </a:p>
        </p:txBody>
      </p:sp>
    </p:spTree>
    <p:extLst>
      <p:ext uri="{BB962C8B-B14F-4D97-AF65-F5344CB8AC3E}">
        <p14:creationId xmlns:p14="http://schemas.microsoft.com/office/powerpoint/2010/main" val="744379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7A4E6E2-4A64-40CC-ACD3-C5691A48FF7B}"/>
              </a:ext>
            </a:extLst>
          </p:cNvPr>
          <p:cNvGrpSpPr/>
          <p:nvPr/>
        </p:nvGrpSpPr>
        <p:grpSpPr>
          <a:xfrm>
            <a:off x="387517" y="1781683"/>
            <a:ext cx="6903619" cy="4342392"/>
            <a:chOff x="838200" y="1202480"/>
            <a:chExt cx="7992784" cy="4932689"/>
          </a:xfrm>
        </p:grpSpPr>
        <p:pic>
          <p:nvPicPr>
            <p:cNvPr id="10" name="Picture 9" descr="Chart, scatter chart&#10;&#10;Description automatically generated">
              <a:extLst>
                <a:ext uri="{FF2B5EF4-FFF2-40B4-BE49-F238E27FC236}">
                  <a16:creationId xmlns:a16="http://schemas.microsoft.com/office/drawing/2014/main" id="{071F18A8-98D9-4F9C-9F5F-6CE4C83F83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202480"/>
              <a:ext cx="7992784" cy="4932689"/>
            </a:xfrm>
            <a:prstGeom prst="rect">
              <a:avLst/>
            </a:prstGeom>
          </p:spPr>
        </p:pic>
        <p:sp>
          <p:nvSpPr>
            <p:cNvPr id="11" name="Oval 10">
              <a:extLst>
                <a:ext uri="{FF2B5EF4-FFF2-40B4-BE49-F238E27FC236}">
                  <a16:creationId xmlns:a16="http://schemas.microsoft.com/office/drawing/2014/main" id="{A7314015-15A9-4C90-8416-F2B6632E0D33}"/>
                </a:ext>
              </a:extLst>
            </p:cNvPr>
            <p:cNvSpPr/>
            <p:nvPr/>
          </p:nvSpPr>
          <p:spPr>
            <a:xfrm>
              <a:off x="4834592" y="5362033"/>
              <a:ext cx="391885" cy="3607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712370" y="239882"/>
            <a:ext cx="7733798" cy="770771"/>
          </a:xfrm>
        </p:spPr>
        <p:txBody>
          <a:bodyPr>
            <a:normAutofit/>
          </a:bodyPr>
          <a:lstStyle/>
          <a:p>
            <a:r>
              <a:rPr lang="en-AU" sz="3600" dirty="0"/>
              <a:t>Hyperparameter Tuning</a:t>
            </a:r>
            <a:endParaRPr lang="en-US" sz="3600" dirty="0"/>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761248" y="1134142"/>
            <a:ext cx="5111750" cy="365125"/>
          </a:xfrm>
        </p:spPr>
        <p:txBody>
          <a:bodyPr/>
          <a:lstStyle/>
          <a:p>
            <a:r>
              <a:rPr lang="en-AU" dirty="0"/>
              <a:t>On gamma, maximum depth, eta, and number of rounds</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15</a:t>
            </a:fld>
            <a:endParaRPr lang="en-US" dirty="0"/>
          </a:p>
        </p:txBody>
      </p:sp>
      <p:sp>
        <p:nvSpPr>
          <p:cNvPr id="8" name="TextBox 7">
            <a:extLst>
              <a:ext uri="{FF2B5EF4-FFF2-40B4-BE49-F238E27FC236}">
                <a16:creationId xmlns:a16="http://schemas.microsoft.com/office/drawing/2014/main" id="{B2665A15-CF49-4DBC-A98C-0D0D7C439C46}"/>
              </a:ext>
            </a:extLst>
          </p:cNvPr>
          <p:cNvSpPr txBox="1"/>
          <p:nvPr/>
        </p:nvSpPr>
        <p:spPr>
          <a:xfrm>
            <a:off x="6975308" y="603028"/>
            <a:ext cx="1879934" cy="307777"/>
          </a:xfrm>
          <a:prstGeom prst="rect">
            <a:avLst/>
          </a:prstGeom>
          <a:noFill/>
        </p:spPr>
        <p:txBody>
          <a:bodyPr wrap="square">
            <a:spAutoFit/>
          </a:bodyPr>
          <a:lstStyle/>
          <a:p>
            <a:r>
              <a:rPr lang="en-AU" sz="1400" dirty="0"/>
              <a:t>On 50 random genes</a:t>
            </a:r>
          </a:p>
        </p:txBody>
      </p:sp>
      <p:sp>
        <p:nvSpPr>
          <p:cNvPr id="12" name="TextBox 11">
            <a:extLst>
              <a:ext uri="{FF2B5EF4-FFF2-40B4-BE49-F238E27FC236}">
                <a16:creationId xmlns:a16="http://schemas.microsoft.com/office/drawing/2014/main" id="{6D746C4F-9732-4F47-8015-6A279464B850}"/>
              </a:ext>
            </a:extLst>
          </p:cNvPr>
          <p:cNvSpPr txBox="1"/>
          <p:nvPr/>
        </p:nvSpPr>
        <p:spPr>
          <a:xfrm>
            <a:off x="9982200" y="2552301"/>
            <a:ext cx="1230080" cy="307777"/>
          </a:xfrm>
          <a:prstGeom prst="rect">
            <a:avLst/>
          </a:prstGeom>
          <a:noFill/>
        </p:spPr>
        <p:txBody>
          <a:bodyPr wrap="none" rtlCol="0">
            <a:spAutoFit/>
          </a:bodyPr>
          <a:lstStyle/>
          <a:p>
            <a:r>
              <a:rPr lang="en-AU" sz="1400" dirty="0"/>
              <a:t>Loss Function</a:t>
            </a:r>
          </a:p>
        </p:txBody>
      </p:sp>
      <p:pic>
        <p:nvPicPr>
          <p:cNvPr id="13" name="Picture 12" descr="A picture containing text, clock, clipart, gauge&#10;&#10;Description automatically generated">
            <a:extLst>
              <a:ext uri="{FF2B5EF4-FFF2-40B4-BE49-F238E27FC236}">
                <a16:creationId xmlns:a16="http://schemas.microsoft.com/office/drawing/2014/main" id="{338D9BEA-C3D0-4C6F-9ECE-B0C788F7A9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61357" y="3021129"/>
            <a:ext cx="2184413" cy="599101"/>
          </a:xfrm>
          <a:prstGeom prst="rect">
            <a:avLst/>
          </a:prstGeom>
        </p:spPr>
      </p:pic>
      <p:sp>
        <p:nvSpPr>
          <p:cNvPr id="14" name="TextBox 13">
            <a:extLst>
              <a:ext uri="{FF2B5EF4-FFF2-40B4-BE49-F238E27FC236}">
                <a16:creationId xmlns:a16="http://schemas.microsoft.com/office/drawing/2014/main" id="{5EFCA253-5F40-401E-ADAB-B69544FBC7D4}"/>
              </a:ext>
            </a:extLst>
          </p:cNvPr>
          <p:cNvSpPr txBox="1"/>
          <p:nvPr/>
        </p:nvSpPr>
        <p:spPr>
          <a:xfrm>
            <a:off x="8635164" y="4568788"/>
            <a:ext cx="3169319" cy="1169551"/>
          </a:xfrm>
          <a:prstGeom prst="rect">
            <a:avLst/>
          </a:prstGeom>
          <a:noFill/>
        </p:spPr>
        <p:txBody>
          <a:bodyPr wrap="square" rtlCol="0">
            <a:spAutoFit/>
          </a:bodyPr>
          <a:lstStyle/>
          <a:p>
            <a:r>
              <a:rPr lang="en-AU" sz="1400" dirty="0"/>
              <a:t>Best hyperparameter combination:  </a:t>
            </a:r>
          </a:p>
          <a:p>
            <a:r>
              <a:rPr lang="en-AU" sz="1400" dirty="0"/>
              <a:t>Gamma = 1</a:t>
            </a:r>
          </a:p>
          <a:p>
            <a:r>
              <a:rPr lang="en-AU" sz="1400" dirty="0"/>
              <a:t>Maximum depth = 8</a:t>
            </a:r>
          </a:p>
          <a:p>
            <a:r>
              <a:rPr lang="en-AU" sz="1400" dirty="0"/>
              <a:t>Eta = 0.1</a:t>
            </a:r>
          </a:p>
          <a:p>
            <a:r>
              <a:rPr lang="en-AU" sz="1400" dirty="0"/>
              <a:t>Number of rounds = 100</a:t>
            </a:r>
          </a:p>
        </p:txBody>
      </p:sp>
    </p:spTree>
    <p:extLst>
      <p:ext uri="{BB962C8B-B14F-4D97-AF65-F5344CB8AC3E}">
        <p14:creationId xmlns:p14="http://schemas.microsoft.com/office/powerpoint/2010/main" val="19987644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4263398" y="306151"/>
            <a:ext cx="3890002" cy="1093034"/>
          </a:xfrm>
        </p:spPr>
        <p:txBody>
          <a:bodyPr>
            <a:normAutofit/>
          </a:bodyPr>
          <a:lstStyle/>
          <a:p>
            <a:r>
              <a:rPr lang="en-AU" sz="3600" dirty="0"/>
              <a:t>Evaluation</a:t>
            </a:r>
            <a:endParaRPr lang="en-US" sz="3600" dirty="0"/>
          </a:p>
        </p:txBody>
      </p:sp>
      <p:sp>
        <p:nvSpPr>
          <p:cNvPr id="9" name="Date Placeholder 8">
            <a:extLst>
              <a:ext uri="{FF2B5EF4-FFF2-40B4-BE49-F238E27FC236}">
                <a16:creationId xmlns:a16="http://schemas.microsoft.com/office/drawing/2014/main" id="{B86AD343-7149-4E7C-BD28-3080F25980CF}"/>
              </a:ext>
            </a:extLst>
          </p:cNvPr>
          <p:cNvSpPr>
            <a:spLocks noGrp="1"/>
          </p:cNvSpPr>
          <p:nvPr>
            <p:ph type="dt" sz="half" idx="10"/>
          </p:nvPr>
        </p:nvSpPr>
        <p:spPr>
          <a:xfrm>
            <a:off x="838200" y="6356350"/>
            <a:ext cx="2743200" cy="365125"/>
          </a:xfrm>
        </p:spPr>
        <p:txBody>
          <a:bodyPr/>
          <a:lstStyle/>
          <a:p>
            <a:r>
              <a:rPr lang="en-US" dirty="0"/>
              <a:t>20XX</a:t>
            </a:r>
          </a:p>
        </p:txBody>
      </p:sp>
      <p:sp>
        <p:nvSpPr>
          <p:cNvPr id="10" name="Footer Placeholder 9">
            <a:extLst>
              <a:ext uri="{FF2B5EF4-FFF2-40B4-BE49-F238E27FC236}">
                <a16:creationId xmlns:a16="http://schemas.microsoft.com/office/drawing/2014/main" id="{A865CC01-A53B-495A-820C-BEC2680EDC42}"/>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16</a:t>
            </a:fld>
            <a:endParaRPr lang="en-US" dirty="0"/>
          </a:p>
        </p:txBody>
      </p:sp>
      <p:sp>
        <p:nvSpPr>
          <p:cNvPr id="24" name="TextBox 23">
            <a:extLst>
              <a:ext uri="{FF2B5EF4-FFF2-40B4-BE49-F238E27FC236}">
                <a16:creationId xmlns:a16="http://schemas.microsoft.com/office/drawing/2014/main" id="{E942FFE1-10A3-4DE1-A4D5-9FE309AF9544}"/>
              </a:ext>
            </a:extLst>
          </p:cNvPr>
          <p:cNvSpPr txBox="1"/>
          <p:nvPr/>
        </p:nvSpPr>
        <p:spPr>
          <a:xfrm>
            <a:off x="3136232" y="1232868"/>
            <a:ext cx="6308558" cy="307777"/>
          </a:xfrm>
          <a:prstGeom prst="rect">
            <a:avLst/>
          </a:prstGeom>
          <a:noFill/>
        </p:spPr>
        <p:txBody>
          <a:bodyPr wrap="square" lIns="91440" tIns="45720" rIns="91440" bIns="45720" rtlCol="0" anchor="t">
            <a:spAutoFit/>
          </a:bodyPr>
          <a:lstStyle/>
          <a:p>
            <a:r>
              <a:rPr lang="en-AU" sz="1400" dirty="0"/>
              <a:t>Compute the correlation between each gene in the prediction and its true value</a:t>
            </a:r>
          </a:p>
        </p:txBody>
      </p:sp>
      <p:pic>
        <p:nvPicPr>
          <p:cNvPr id="25" name="Picture 24" descr="Chart, line chart&#10;&#10;Description automatically generated">
            <a:extLst>
              <a:ext uri="{FF2B5EF4-FFF2-40B4-BE49-F238E27FC236}">
                <a16:creationId xmlns:a16="http://schemas.microsoft.com/office/drawing/2014/main" id="{447F6AEF-64DA-4F33-BB86-5138A236CD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497" y="2446854"/>
            <a:ext cx="5925016" cy="3656581"/>
          </a:xfrm>
          <a:prstGeom prst="rect">
            <a:avLst/>
          </a:prstGeom>
        </p:spPr>
      </p:pic>
      <p:graphicFrame>
        <p:nvGraphicFramePr>
          <p:cNvPr id="26" name="Table 4">
            <a:extLst>
              <a:ext uri="{FF2B5EF4-FFF2-40B4-BE49-F238E27FC236}">
                <a16:creationId xmlns:a16="http://schemas.microsoft.com/office/drawing/2014/main" id="{2ED6DD3E-12CF-4076-86BF-C32CCF0B766D}"/>
              </a:ext>
            </a:extLst>
          </p:cNvPr>
          <p:cNvGraphicFramePr>
            <a:graphicFrameLocks noGrp="1"/>
          </p:cNvGraphicFramePr>
          <p:nvPr>
            <p:extLst>
              <p:ext uri="{D42A27DB-BD31-4B8C-83A1-F6EECF244321}">
                <p14:modId xmlns:p14="http://schemas.microsoft.com/office/powerpoint/2010/main" val="8301871"/>
              </p:ext>
            </p:extLst>
          </p:nvPr>
        </p:nvGraphicFramePr>
        <p:xfrm>
          <a:off x="6697209" y="3880460"/>
          <a:ext cx="5065378" cy="1854200"/>
        </p:xfrm>
        <a:graphic>
          <a:graphicData uri="http://schemas.openxmlformats.org/drawingml/2006/table">
            <a:tbl>
              <a:tblPr firstRow="1" bandRow="1">
                <a:tableStyleId>{073A0DAA-6AF3-43AB-8588-CEC1D06C72B9}</a:tableStyleId>
              </a:tblPr>
              <a:tblGrid>
                <a:gridCol w="1972438">
                  <a:extLst>
                    <a:ext uri="{9D8B030D-6E8A-4147-A177-3AD203B41FA5}">
                      <a16:colId xmlns:a16="http://schemas.microsoft.com/office/drawing/2014/main" val="200345448"/>
                    </a:ext>
                  </a:extLst>
                </a:gridCol>
                <a:gridCol w="1561514">
                  <a:extLst>
                    <a:ext uri="{9D8B030D-6E8A-4147-A177-3AD203B41FA5}">
                      <a16:colId xmlns:a16="http://schemas.microsoft.com/office/drawing/2014/main" val="3341798904"/>
                    </a:ext>
                  </a:extLst>
                </a:gridCol>
                <a:gridCol w="1531426">
                  <a:extLst>
                    <a:ext uri="{9D8B030D-6E8A-4147-A177-3AD203B41FA5}">
                      <a16:colId xmlns:a16="http://schemas.microsoft.com/office/drawing/2014/main" val="102103638"/>
                    </a:ext>
                  </a:extLst>
                </a:gridCol>
              </a:tblGrid>
              <a:tr h="370840">
                <a:tc rowSpan="2">
                  <a:txBody>
                    <a:bodyPr/>
                    <a:lstStyle/>
                    <a:p>
                      <a:pPr algn="ctr"/>
                      <a:r>
                        <a:rPr lang="en-AU" sz="1400" dirty="0"/>
                        <a:t>Model</a:t>
                      </a:r>
                    </a:p>
                  </a:txBody>
                  <a:tcPr/>
                </a:tc>
                <a:tc gridSpan="2">
                  <a:txBody>
                    <a:bodyPr/>
                    <a:lstStyle/>
                    <a:p>
                      <a:pPr algn="ctr"/>
                      <a:r>
                        <a:rPr lang="en-AU" sz="1400" dirty="0"/>
                        <a:t>Median Correlation</a:t>
                      </a:r>
                    </a:p>
                  </a:txBody>
                  <a:tcPr/>
                </a:tc>
                <a:tc hMerge="1">
                  <a:txBody>
                    <a:bodyPr/>
                    <a:lstStyle/>
                    <a:p>
                      <a:endParaRPr lang="en-AU" dirty="0"/>
                    </a:p>
                  </a:txBody>
                  <a:tcPr/>
                </a:tc>
                <a:extLst>
                  <a:ext uri="{0D108BD9-81ED-4DB2-BD59-A6C34878D82A}">
                    <a16:rowId xmlns:a16="http://schemas.microsoft.com/office/drawing/2014/main" val="2011727283"/>
                  </a:ext>
                </a:extLst>
              </a:tr>
              <a:tr h="370840">
                <a:tc vMerge="1">
                  <a:txBody>
                    <a:bodyPr/>
                    <a:lstStyle/>
                    <a:p>
                      <a:r>
                        <a:rPr lang="en-AU" dirty="0"/>
                        <a:t>Model</a:t>
                      </a:r>
                    </a:p>
                  </a:txBody>
                  <a:tcPr/>
                </a:tc>
                <a:tc>
                  <a:txBody>
                    <a:bodyPr/>
                    <a:lstStyle/>
                    <a:p>
                      <a:pPr algn="ctr"/>
                      <a:r>
                        <a:rPr lang="en-AU" sz="1400" dirty="0"/>
                        <a:t>Training</a:t>
                      </a:r>
                    </a:p>
                  </a:txBody>
                  <a:tcPr/>
                </a:tc>
                <a:tc>
                  <a:txBody>
                    <a:bodyPr/>
                    <a:lstStyle/>
                    <a:p>
                      <a:pPr algn="ctr"/>
                      <a:r>
                        <a:rPr lang="en-AU" sz="1400" dirty="0"/>
                        <a:t>Test</a:t>
                      </a:r>
                    </a:p>
                  </a:txBody>
                  <a:tcPr/>
                </a:tc>
                <a:extLst>
                  <a:ext uri="{0D108BD9-81ED-4DB2-BD59-A6C34878D82A}">
                    <a16:rowId xmlns:a16="http://schemas.microsoft.com/office/drawing/2014/main" val="16872033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400" dirty="0" err="1"/>
                        <a:t>XGBoost</a:t>
                      </a:r>
                      <a:endParaRPr lang="en-AU"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400" dirty="0"/>
                        <a:t>0.990975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400" dirty="0"/>
                        <a:t>0.4364047</a:t>
                      </a:r>
                    </a:p>
                  </a:txBody>
                  <a:tcPr/>
                </a:tc>
                <a:extLst>
                  <a:ext uri="{0D108BD9-81ED-4DB2-BD59-A6C34878D82A}">
                    <a16:rowId xmlns:a16="http://schemas.microsoft.com/office/drawing/2014/main" val="30611895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400"/>
                        <a:t>Neural Network</a:t>
                      </a:r>
                    </a:p>
                  </a:txBody>
                  <a:tcPr/>
                </a:tc>
                <a:tc>
                  <a:txBody>
                    <a:bodyPr/>
                    <a:lstStyle/>
                    <a:p>
                      <a:pPr algn="ctr"/>
                      <a:endParaRPr lang="en-AU" sz="1400" dirty="0"/>
                    </a:p>
                  </a:txBody>
                  <a:tcPr/>
                </a:tc>
                <a:tc>
                  <a:txBody>
                    <a:bodyPr/>
                    <a:lstStyle/>
                    <a:p>
                      <a:pPr algn="ctr"/>
                      <a:endParaRPr lang="en-AU" sz="1400" dirty="0"/>
                    </a:p>
                  </a:txBody>
                  <a:tcPr/>
                </a:tc>
                <a:extLst>
                  <a:ext uri="{0D108BD9-81ED-4DB2-BD59-A6C34878D82A}">
                    <a16:rowId xmlns:a16="http://schemas.microsoft.com/office/drawing/2014/main" val="3837097764"/>
                  </a:ext>
                </a:extLst>
              </a:tr>
              <a:tr h="370840">
                <a:tc>
                  <a:txBody>
                    <a:bodyPr/>
                    <a:lstStyle/>
                    <a:p>
                      <a:pPr algn="ctr"/>
                      <a:r>
                        <a:rPr lang="en-AU" sz="1400"/>
                        <a:t>Ensemble</a:t>
                      </a:r>
                    </a:p>
                  </a:txBody>
                  <a:tcPr/>
                </a:tc>
                <a:tc>
                  <a:txBody>
                    <a:bodyPr/>
                    <a:lstStyle/>
                    <a:p>
                      <a:pPr algn="ctr"/>
                      <a:endParaRPr lang="en-AU" sz="1400" dirty="0"/>
                    </a:p>
                  </a:txBody>
                  <a:tcPr/>
                </a:tc>
                <a:tc>
                  <a:txBody>
                    <a:bodyPr/>
                    <a:lstStyle/>
                    <a:p>
                      <a:pPr algn="ctr"/>
                      <a:endParaRPr lang="en-AU" sz="1400" dirty="0"/>
                    </a:p>
                  </a:txBody>
                  <a:tcPr/>
                </a:tc>
                <a:extLst>
                  <a:ext uri="{0D108BD9-81ED-4DB2-BD59-A6C34878D82A}">
                    <a16:rowId xmlns:a16="http://schemas.microsoft.com/office/drawing/2014/main" val="1195417014"/>
                  </a:ext>
                </a:extLst>
              </a:tr>
            </a:tbl>
          </a:graphicData>
        </a:graphic>
      </p:graphicFrame>
    </p:spTree>
    <p:extLst>
      <p:ext uri="{BB962C8B-B14F-4D97-AF65-F5344CB8AC3E}">
        <p14:creationId xmlns:p14="http://schemas.microsoft.com/office/powerpoint/2010/main" val="2446133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6190861" y="422936"/>
            <a:ext cx="5162939" cy="602583"/>
          </a:xfrm>
        </p:spPr>
        <p:txBody>
          <a:bodyPr>
            <a:noAutofit/>
          </a:bodyPr>
          <a:lstStyle/>
          <a:p>
            <a:r>
              <a:rPr lang="en-AU" sz="3600" dirty="0"/>
              <a:t>Neural Network</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17</a:t>
            </a:fld>
            <a:endParaRPr lang="en-US" dirty="0"/>
          </a:p>
        </p:txBody>
      </p:sp>
      <p:pic>
        <p:nvPicPr>
          <p:cNvPr id="9" name="Picture 8" descr="Diagram&#10;&#10;Description automatically generated">
            <a:extLst>
              <a:ext uri="{FF2B5EF4-FFF2-40B4-BE49-F238E27FC236}">
                <a16:creationId xmlns:a16="http://schemas.microsoft.com/office/drawing/2014/main" id="{1EABCEED-2237-4E3E-B014-0A2EE77F24CE}"/>
              </a:ext>
            </a:extLst>
          </p:cNvPr>
          <p:cNvPicPr>
            <a:picLocks noChangeAspect="1"/>
          </p:cNvPicPr>
          <p:nvPr/>
        </p:nvPicPr>
        <p:blipFill rotWithShape="1">
          <a:blip r:embed="rId3">
            <a:extLst>
              <a:ext uri="{28A0092B-C50C-407E-A947-70E740481C1C}">
                <a14:useLocalDpi xmlns:a14="http://schemas.microsoft.com/office/drawing/2010/main" val="0"/>
              </a:ext>
            </a:extLst>
          </a:blip>
          <a:srcRect l="25255" t="36184" r="25918" b="15629"/>
          <a:stretch/>
        </p:blipFill>
        <p:spPr>
          <a:xfrm>
            <a:off x="6096000" y="1847562"/>
            <a:ext cx="5162939" cy="2864703"/>
          </a:xfrm>
          <a:prstGeom prst="rect">
            <a:avLst/>
          </a:prstGeom>
        </p:spPr>
      </p:pic>
      <p:sp>
        <p:nvSpPr>
          <p:cNvPr id="10" name="TextBox 9">
            <a:extLst>
              <a:ext uri="{FF2B5EF4-FFF2-40B4-BE49-F238E27FC236}">
                <a16:creationId xmlns:a16="http://schemas.microsoft.com/office/drawing/2014/main" id="{39F99FC8-FDC6-4120-9979-8260BBDF0A58}"/>
              </a:ext>
            </a:extLst>
          </p:cNvPr>
          <p:cNvSpPr txBox="1"/>
          <p:nvPr/>
        </p:nvSpPr>
        <p:spPr>
          <a:xfrm>
            <a:off x="0" y="6613753"/>
            <a:ext cx="4546437" cy="215444"/>
          </a:xfrm>
          <a:prstGeom prst="rect">
            <a:avLst/>
          </a:prstGeom>
          <a:noFill/>
        </p:spPr>
        <p:txBody>
          <a:bodyPr wrap="none" rtlCol="0">
            <a:spAutoFit/>
          </a:bodyPr>
          <a:lstStyle/>
          <a:p>
            <a:r>
              <a:rPr lang="en-AU" sz="800" dirty="0"/>
              <a:t>Image Source: The University of Melbourne COMP30027 Machine Learning Lecture, by Kris </a:t>
            </a:r>
            <a:r>
              <a:rPr lang="en-AU" sz="800" dirty="0" err="1"/>
              <a:t>Ehinger</a:t>
            </a:r>
            <a:endParaRPr lang="en-AU" sz="800" dirty="0"/>
          </a:p>
        </p:txBody>
      </p:sp>
    </p:spTree>
    <p:extLst>
      <p:ext uri="{BB962C8B-B14F-4D97-AF65-F5344CB8AC3E}">
        <p14:creationId xmlns:p14="http://schemas.microsoft.com/office/powerpoint/2010/main" val="1528165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1637374" y="164632"/>
            <a:ext cx="8421688" cy="1325563"/>
          </a:xfrm>
        </p:spPr>
        <p:txBody>
          <a:bodyPr>
            <a:normAutofit/>
          </a:bodyPr>
          <a:lstStyle/>
          <a:p>
            <a:r>
              <a:rPr lang="en-AU" sz="3600" dirty="0"/>
              <a:t>Neural Network</a:t>
            </a:r>
          </a:p>
        </p:txBody>
      </p:sp>
      <p:sp>
        <p:nvSpPr>
          <p:cNvPr id="25" name="Slide Number Placeholder 24">
            <a:extLst>
              <a:ext uri="{FF2B5EF4-FFF2-40B4-BE49-F238E27FC236}">
                <a16:creationId xmlns:a16="http://schemas.microsoft.com/office/drawing/2014/main" id="{148E9129-4CC6-47BA-ACD8-2C632A8660E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18</a:t>
            </a:fld>
            <a:endParaRPr lang="en-US" dirty="0"/>
          </a:p>
        </p:txBody>
      </p:sp>
      <p:sp>
        <p:nvSpPr>
          <p:cNvPr id="4" name="Title 1">
            <a:extLst>
              <a:ext uri="{FF2B5EF4-FFF2-40B4-BE49-F238E27FC236}">
                <a16:creationId xmlns:a16="http://schemas.microsoft.com/office/drawing/2014/main" id="{AAF42917-A446-4B26-AF22-11098F72DAFC}"/>
              </a:ext>
            </a:extLst>
          </p:cNvPr>
          <p:cNvSpPr txBox="1">
            <a:spLocks/>
          </p:cNvSpPr>
          <p:nvPr/>
        </p:nvSpPr>
        <p:spPr>
          <a:xfrm>
            <a:off x="1790700" y="1734522"/>
            <a:ext cx="1905000" cy="5865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1400" dirty="0"/>
              <a:t>Biological Neuron</a:t>
            </a:r>
          </a:p>
        </p:txBody>
      </p:sp>
      <p:sp>
        <p:nvSpPr>
          <p:cNvPr id="5" name="Title 1">
            <a:extLst>
              <a:ext uri="{FF2B5EF4-FFF2-40B4-BE49-F238E27FC236}">
                <a16:creationId xmlns:a16="http://schemas.microsoft.com/office/drawing/2014/main" id="{7A583033-865F-4DE8-B2F5-7D840C151E63}"/>
              </a:ext>
            </a:extLst>
          </p:cNvPr>
          <p:cNvSpPr txBox="1">
            <a:spLocks/>
          </p:cNvSpPr>
          <p:nvPr/>
        </p:nvSpPr>
        <p:spPr>
          <a:xfrm>
            <a:off x="8755592" y="1754412"/>
            <a:ext cx="1641697" cy="5865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1400" dirty="0"/>
              <a:t>Artificial Neuron</a:t>
            </a:r>
          </a:p>
        </p:txBody>
      </p:sp>
      <p:pic>
        <p:nvPicPr>
          <p:cNvPr id="6" name="Picture 5" descr="Graphical user interface, application, website&#10;&#10;Description automatically generated">
            <a:extLst>
              <a:ext uri="{FF2B5EF4-FFF2-40B4-BE49-F238E27FC236}">
                <a16:creationId xmlns:a16="http://schemas.microsoft.com/office/drawing/2014/main" id="{023F3CD5-E803-4A19-AFE3-01C665C1C5A7}"/>
              </a:ext>
            </a:extLst>
          </p:cNvPr>
          <p:cNvPicPr>
            <a:picLocks noChangeAspect="1"/>
          </p:cNvPicPr>
          <p:nvPr/>
        </p:nvPicPr>
        <p:blipFill rotWithShape="1">
          <a:blip r:embed="rId3">
            <a:extLst>
              <a:ext uri="{28A0092B-C50C-407E-A947-70E740481C1C}">
                <a14:useLocalDpi xmlns:a14="http://schemas.microsoft.com/office/drawing/2010/main" val="0"/>
              </a:ext>
            </a:extLst>
          </a:blip>
          <a:srcRect l="22959" t="40540" r="26224" b="14385"/>
          <a:stretch/>
        </p:blipFill>
        <p:spPr>
          <a:xfrm>
            <a:off x="522716" y="2869402"/>
            <a:ext cx="5325502" cy="2655790"/>
          </a:xfrm>
          <a:prstGeom prst="rect">
            <a:avLst/>
          </a:prstGeom>
        </p:spPr>
      </p:pic>
      <p:pic>
        <p:nvPicPr>
          <p:cNvPr id="7" name="Picture 6" descr="Diagram&#10;&#10;Description automatically generated">
            <a:extLst>
              <a:ext uri="{FF2B5EF4-FFF2-40B4-BE49-F238E27FC236}">
                <a16:creationId xmlns:a16="http://schemas.microsoft.com/office/drawing/2014/main" id="{AD810CE6-47B8-478E-A349-1971CEC81BF4}"/>
              </a:ext>
            </a:extLst>
          </p:cNvPr>
          <p:cNvPicPr>
            <a:picLocks noChangeAspect="1"/>
          </p:cNvPicPr>
          <p:nvPr/>
        </p:nvPicPr>
        <p:blipFill rotWithShape="1">
          <a:blip r:embed="rId4">
            <a:extLst>
              <a:ext uri="{28A0092B-C50C-407E-A947-70E740481C1C}">
                <a14:useLocalDpi xmlns:a14="http://schemas.microsoft.com/office/drawing/2010/main" val="0"/>
              </a:ext>
            </a:extLst>
          </a:blip>
          <a:srcRect l="25255" t="36184" r="25918" b="15629"/>
          <a:stretch/>
        </p:blipFill>
        <p:spPr>
          <a:xfrm>
            <a:off x="6343784" y="2565446"/>
            <a:ext cx="5162939" cy="2864703"/>
          </a:xfrm>
          <a:prstGeom prst="rect">
            <a:avLst/>
          </a:prstGeom>
        </p:spPr>
      </p:pic>
      <p:sp>
        <p:nvSpPr>
          <p:cNvPr id="8" name="TextBox 7">
            <a:extLst>
              <a:ext uri="{FF2B5EF4-FFF2-40B4-BE49-F238E27FC236}">
                <a16:creationId xmlns:a16="http://schemas.microsoft.com/office/drawing/2014/main" id="{7AF58206-4AF7-4BB6-8E9C-9B52305625C4}"/>
              </a:ext>
            </a:extLst>
          </p:cNvPr>
          <p:cNvSpPr txBox="1"/>
          <p:nvPr/>
        </p:nvSpPr>
        <p:spPr>
          <a:xfrm>
            <a:off x="0" y="6565662"/>
            <a:ext cx="3910045" cy="215444"/>
          </a:xfrm>
          <a:prstGeom prst="rect">
            <a:avLst/>
          </a:prstGeom>
          <a:noFill/>
        </p:spPr>
        <p:txBody>
          <a:bodyPr wrap="none" rtlCol="0">
            <a:spAutoFit/>
          </a:bodyPr>
          <a:lstStyle/>
          <a:p>
            <a:r>
              <a:rPr lang="en-AU" sz="800" dirty="0"/>
              <a:t>Image Source: Anatomy and Physiology, US National Cancer Institute SEER Program</a:t>
            </a:r>
          </a:p>
        </p:txBody>
      </p:sp>
      <p:sp>
        <p:nvSpPr>
          <p:cNvPr id="9" name="TextBox 8">
            <a:extLst>
              <a:ext uri="{FF2B5EF4-FFF2-40B4-BE49-F238E27FC236}">
                <a16:creationId xmlns:a16="http://schemas.microsoft.com/office/drawing/2014/main" id="{62D7FAC1-BFD3-4743-AE65-239381A28E22}"/>
              </a:ext>
            </a:extLst>
          </p:cNvPr>
          <p:cNvSpPr txBox="1"/>
          <p:nvPr/>
        </p:nvSpPr>
        <p:spPr>
          <a:xfrm>
            <a:off x="6652034" y="6565662"/>
            <a:ext cx="4546437" cy="215444"/>
          </a:xfrm>
          <a:prstGeom prst="rect">
            <a:avLst/>
          </a:prstGeom>
          <a:noFill/>
        </p:spPr>
        <p:txBody>
          <a:bodyPr wrap="none" rtlCol="0">
            <a:spAutoFit/>
          </a:bodyPr>
          <a:lstStyle/>
          <a:p>
            <a:r>
              <a:rPr lang="en-AU" sz="800" dirty="0"/>
              <a:t>Image Source: The University of Melbourne COMP30027 Machine Learning Lecture, by Kris </a:t>
            </a:r>
            <a:r>
              <a:rPr lang="en-AU" sz="800" dirty="0" err="1"/>
              <a:t>Ehinger</a:t>
            </a:r>
            <a:endParaRPr lang="en-AU" sz="800" dirty="0"/>
          </a:p>
        </p:txBody>
      </p:sp>
    </p:spTree>
    <p:extLst>
      <p:ext uri="{BB962C8B-B14F-4D97-AF65-F5344CB8AC3E}">
        <p14:creationId xmlns:p14="http://schemas.microsoft.com/office/powerpoint/2010/main" val="787692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19</a:t>
            </a:fld>
            <a:endParaRPr lang="en-US" dirty="0"/>
          </a:p>
        </p:txBody>
      </p:sp>
      <p:sp>
        <p:nvSpPr>
          <p:cNvPr id="5" name="Title 1">
            <a:extLst>
              <a:ext uri="{FF2B5EF4-FFF2-40B4-BE49-F238E27FC236}">
                <a16:creationId xmlns:a16="http://schemas.microsoft.com/office/drawing/2014/main" id="{ACEE84CC-6F95-4D1C-B15E-CBC0AD61AA72}"/>
              </a:ext>
            </a:extLst>
          </p:cNvPr>
          <p:cNvSpPr>
            <a:spLocks noGrp="1"/>
          </p:cNvSpPr>
          <p:nvPr>
            <p:ph type="title"/>
          </p:nvPr>
        </p:nvSpPr>
        <p:spPr>
          <a:xfrm>
            <a:off x="5349789" y="141443"/>
            <a:ext cx="3069527" cy="1325563"/>
          </a:xfrm>
        </p:spPr>
        <p:txBody>
          <a:bodyPr>
            <a:normAutofit/>
          </a:bodyPr>
          <a:lstStyle/>
          <a:p>
            <a:r>
              <a:rPr lang="en-AU" sz="3600" dirty="0"/>
              <a:t>Algorithm</a:t>
            </a:r>
          </a:p>
        </p:txBody>
      </p:sp>
      <p:grpSp>
        <p:nvGrpSpPr>
          <p:cNvPr id="6" name="Group 5">
            <a:extLst>
              <a:ext uri="{FF2B5EF4-FFF2-40B4-BE49-F238E27FC236}">
                <a16:creationId xmlns:a16="http://schemas.microsoft.com/office/drawing/2014/main" id="{FDE5CBEC-1585-45F9-A244-47739E266A9F}"/>
              </a:ext>
            </a:extLst>
          </p:cNvPr>
          <p:cNvGrpSpPr/>
          <p:nvPr/>
        </p:nvGrpSpPr>
        <p:grpSpPr>
          <a:xfrm>
            <a:off x="1241456" y="2639664"/>
            <a:ext cx="6792764" cy="2599802"/>
            <a:chOff x="62361" y="2164702"/>
            <a:chExt cx="7986427" cy="3056654"/>
          </a:xfrm>
        </p:grpSpPr>
        <p:cxnSp>
          <p:nvCxnSpPr>
            <p:cNvPr id="10" name="Straight Arrow Connector 9">
              <a:extLst>
                <a:ext uri="{FF2B5EF4-FFF2-40B4-BE49-F238E27FC236}">
                  <a16:creationId xmlns:a16="http://schemas.microsoft.com/office/drawing/2014/main" id="{8B9810C8-7C59-43DB-845C-D3E228365060}"/>
                </a:ext>
              </a:extLst>
            </p:cNvPr>
            <p:cNvCxnSpPr/>
            <p:nvPr/>
          </p:nvCxnSpPr>
          <p:spPr>
            <a:xfrm>
              <a:off x="827315" y="2301200"/>
              <a:ext cx="0" cy="278365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ECFC05BC-5996-41BE-9C88-935CB7D654B1}"/>
                </a:ext>
              </a:extLst>
            </p:cNvPr>
            <p:cNvSpPr txBox="1"/>
            <p:nvPr/>
          </p:nvSpPr>
          <p:spPr>
            <a:xfrm>
              <a:off x="62361" y="3429000"/>
              <a:ext cx="794000" cy="307777"/>
            </a:xfrm>
            <a:prstGeom prst="rect">
              <a:avLst/>
            </a:prstGeom>
            <a:noFill/>
          </p:spPr>
          <p:txBody>
            <a:bodyPr wrap="none" rtlCol="0">
              <a:spAutoFit/>
            </a:bodyPr>
            <a:lstStyle/>
            <a:p>
              <a:r>
                <a:rPr lang="en-AU" sz="1400" dirty="0">
                  <a:solidFill>
                    <a:schemeClr val="accent2">
                      <a:lumMod val="75000"/>
                    </a:schemeClr>
                  </a:solidFill>
                </a:rPr>
                <a:t>1 epoch</a:t>
              </a:r>
            </a:p>
          </p:txBody>
        </p:sp>
        <p:grpSp>
          <p:nvGrpSpPr>
            <p:cNvPr id="12" name="Group 11">
              <a:extLst>
                <a:ext uri="{FF2B5EF4-FFF2-40B4-BE49-F238E27FC236}">
                  <a16:creationId xmlns:a16="http://schemas.microsoft.com/office/drawing/2014/main" id="{8CC5DD63-5B3E-4192-BE71-3B088C57523A}"/>
                </a:ext>
              </a:extLst>
            </p:cNvPr>
            <p:cNvGrpSpPr/>
            <p:nvPr/>
          </p:nvGrpSpPr>
          <p:grpSpPr>
            <a:xfrm>
              <a:off x="1082774" y="2164702"/>
              <a:ext cx="6966014" cy="3056654"/>
              <a:chOff x="842971" y="2164703"/>
              <a:chExt cx="6966014" cy="3056654"/>
            </a:xfrm>
          </p:grpSpPr>
          <p:pic>
            <p:nvPicPr>
              <p:cNvPr id="13" name="Picture 12" descr="Graphical user interface, text, application&#10;&#10;Description automatically generated">
                <a:extLst>
                  <a:ext uri="{FF2B5EF4-FFF2-40B4-BE49-F238E27FC236}">
                    <a16:creationId xmlns:a16="http://schemas.microsoft.com/office/drawing/2014/main" id="{08EBB23F-581A-4465-BBB1-D345D054893D}"/>
                  </a:ext>
                </a:extLst>
              </p:cNvPr>
              <p:cNvPicPr>
                <a:picLocks noChangeAspect="1"/>
              </p:cNvPicPr>
              <p:nvPr/>
            </p:nvPicPr>
            <p:blipFill rotWithShape="1">
              <a:blip r:embed="rId3">
                <a:extLst>
                  <a:ext uri="{28A0092B-C50C-407E-A947-70E740481C1C}">
                    <a14:useLocalDpi xmlns:a14="http://schemas.microsoft.com/office/drawing/2010/main" val="0"/>
                  </a:ext>
                </a:extLst>
              </a:blip>
              <a:srcRect l="24796" t="37793" r="27908" b="15381"/>
              <a:stretch/>
            </p:blipFill>
            <p:spPr>
              <a:xfrm>
                <a:off x="842971" y="2164703"/>
                <a:ext cx="5268686" cy="3056654"/>
              </a:xfrm>
              <a:prstGeom prst="rect">
                <a:avLst/>
              </a:prstGeom>
            </p:spPr>
          </p:pic>
          <p:sp>
            <p:nvSpPr>
              <p:cNvPr id="14" name="Oval 13">
                <a:extLst>
                  <a:ext uri="{FF2B5EF4-FFF2-40B4-BE49-F238E27FC236}">
                    <a16:creationId xmlns:a16="http://schemas.microsoft.com/office/drawing/2014/main" id="{20813FED-3DB6-4ECA-896C-4169CEE695D7}"/>
                  </a:ext>
                </a:extLst>
              </p:cNvPr>
              <p:cNvSpPr/>
              <p:nvPr/>
            </p:nvSpPr>
            <p:spPr>
              <a:xfrm>
                <a:off x="4557952" y="3837752"/>
                <a:ext cx="189757" cy="228509"/>
              </a:xfrm>
              <a:prstGeom prst="ellipse">
                <a:avLst/>
              </a:prstGeom>
              <a:noFill/>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15" name="TextBox 14">
                <a:extLst>
                  <a:ext uri="{FF2B5EF4-FFF2-40B4-BE49-F238E27FC236}">
                    <a16:creationId xmlns:a16="http://schemas.microsoft.com/office/drawing/2014/main" id="{A0D40828-8D53-49F6-932D-D5A84CB5C693}"/>
                  </a:ext>
                </a:extLst>
              </p:cNvPr>
              <p:cNvSpPr txBox="1"/>
              <p:nvPr/>
            </p:nvSpPr>
            <p:spPr>
              <a:xfrm>
                <a:off x="4836144" y="4630310"/>
                <a:ext cx="1064394" cy="276999"/>
              </a:xfrm>
              <a:prstGeom prst="rect">
                <a:avLst/>
              </a:prstGeom>
              <a:noFill/>
            </p:spPr>
            <p:txBody>
              <a:bodyPr wrap="none" rtlCol="0">
                <a:spAutoFit/>
              </a:bodyPr>
              <a:lstStyle/>
              <a:p>
                <a:r>
                  <a:rPr lang="en-AU" sz="1200" dirty="0">
                    <a:solidFill>
                      <a:schemeClr val="accent2">
                        <a:lumMod val="75000"/>
                      </a:schemeClr>
                    </a:solidFill>
                  </a:rPr>
                  <a:t>Learning rate</a:t>
                </a:r>
              </a:p>
            </p:txBody>
          </p:sp>
          <p:sp>
            <p:nvSpPr>
              <p:cNvPr id="16" name="TextBox 15">
                <a:extLst>
                  <a:ext uri="{FF2B5EF4-FFF2-40B4-BE49-F238E27FC236}">
                    <a16:creationId xmlns:a16="http://schemas.microsoft.com/office/drawing/2014/main" id="{9C8A963D-4794-46BD-9D76-A0A6570B470C}"/>
                  </a:ext>
                </a:extLst>
              </p:cNvPr>
              <p:cNvSpPr txBox="1"/>
              <p:nvPr/>
            </p:nvSpPr>
            <p:spPr>
              <a:xfrm>
                <a:off x="4770141" y="4938087"/>
                <a:ext cx="3038844" cy="276999"/>
              </a:xfrm>
              <a:prstGeom prst="rect">
                <a:avLst/>
              </a:prstGeom>
              <a:noFill/>
            </p:spPr>
            <p:txBody>
              <a:bodyPr wrap="square" rtlCol="0">
                <a:spAutoFit/>
              </a:bodyPr>
              <a:lstStyle/>
              <a:p>
                <a:r>
                  <a:rPr lang="en-AU" sz="1200" dirty="0">
                    <a:solidFill>
                      <a:schemeClr val="accent2">
                        <a:lumMod val="75000"/>
                      </a:schemeClr>
                    </a:solidFill>
                  </a:rPr>
                  <a:t>High </a:t>
                </a:r>
                <a:r>
                  <a:rPr lang="en-AU" sz="1200" dirty="0">
                    <a:solidFill>
                      <a:schemeClr val="accent2">
                        <a:lumMod val="75000"/>
                      </a:schemeClr>
                    </a:solidFill>
                    <a:sym typeface="Wingdings" panose="05000000000000000000" pitchFamily="2" charset="2"/>
                  </a:rPr>
                  <a:t> big jump on the update</a:t>
                </a:r>
                <a:endParaRPr lang="en-AU" sz="1200" dirty="0">
                  <a:solidFill>
                    <a:schemeClr val="accent2">
                      <a:lumMod val="75000"/>
                    </a:schemeClr>
                  </a:solidFill>
                </a:endParaRPr>
              </a:p>
            </p:txBody>
          </p:sp>
          <p:cxnSp>
            <p:nvCxnSpPr>
              <p:cNvPr id="17" name="Straight Arrow Connector 16">
                <a:extLst>
                  <a:ext uri="{FF2B5EF4-FFF2-40B4-BE49-F238E27FC236}">
                    <a16:creationId xmlns:a16="http://schemas.microsoft.com/office/drawing/2014/main" id="{B5A60211-00BE-48CA-858B-554A9073A0E5}"/>
                  </a:ext>
                </a:extLst>
              </p:cNvPr>
              <p:cNvCxnSpPr/>
              <p:nvPr/>
            </p:nvCxnSpPr>
            <p:spPr>
              <a:xfrm flipH="1" flipV="1">
                <a:off x="4747709" y="4220149"/>
                <a:ext cx="387009" cy="42366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grpSp>
      <p:grpSp>
        <p:nvGrpSpPr>
          <p:cNvPr id="18" name="Group 17">
            <a:extLst>
              <a:ext uri="{FF2B5EF4-FFF2-40B4-BE49-F238E27FC236}">
                <a16:creationId xmlns:a16="http://schemas.microsoft.com/office/drawing/2014/main" id="{9DE3DDCE-7C64-40EC-AE0F-EA90B2B50DED}"/>
              </a:ext>
            </a:extLst>
          </p:cNvPr>
          <p:cNvGrpSpPr/>
          <p:nvPr/>
        </p:nvGrpSpPr>
        <p:grpSpPr>
          <a:xfrm>
            <a:off x="8153400" y="2583890"/>
            <a:ext cx="3451728" cy="1817333"/>
            <a:chOff x="6885992" y="1979488"/>
            <a:chExt cx="4478694" cy="2358030"/>
          </a:xfrm>
        </p:grpSpPr>
        <p:pic>
          <p:nvPicPr>
            <p:cNvPr id="19" name="Picture 18" descr="Graphical user interface&#10;&#10;Description automatically generated">
              <a:extLst>
                <a:ext uri="{FF2B5EF4-FFF2-40B4-BE49-F238E27FC236}">
                  <a16:creationId xmlns:a16="http://schemas.microsoft.com/office/drawing/2014/main" id="{D4895A92-E6FA-44C8-86F7-1FC51D14CC26}"/>
                </a:ext>
              </a:extLst>
            </p:cNvPr>
            <p:cNvPicPr>
              <a:picLocks noChangeAspect="1"/>
            </p:cNvPicPr>
            <p:nvPr/>
          </p:nvPicPr>
          <p:blipFill rotWithShape="1">
            <a:blip r:embed="rId4">
              <a:extLst>
                <a:ext uri="{28A0092B-C50C-407E-A947-70E740481C1C}">
                  <a14:useLocalDpi xmlns:a14="http://schemas.microsoft.com/office/drawing/2010/main" val="0"/>
                </a:ext>
              </a:extLst>
            </a:blip>
            <a:srcRect l="25867" t="46529" r="26837" b="14540"/>
            <a:stretch/>
          </p:blipFill>
          <p:spPr>
            <a:xfrm>
              <a:off x="6885992" y="2164702"/>
              <a:ext cx="4478694" cy="2072664"/>
            </a:xfrm>
            <a:prstGeom prst="rect">
              <a:avLst/>
            </a:prstGeom>
          </p:spPr>
        </p:pic>
        <p:cxnSp>
          <p:nvCxnSpPr>
            <p:cNvPr id="20" name="Straight Arrow Connector 19">
              <a:extLst>
                <a:ext uri="{FF2B5EF4-FFF2-40B4-BE49-F238E27FC236}">
                  <a16:creationId xmlns:a16="http://schemas.microsoft.com/office/drawing/2014/main" id="{B662EAEC-142F-433A-97B0-08AF660FD591}"/>
                </a:ext>
              </a:extLst>
            </p:cNvPr>
            <p:cNvCxnSpPr>
              <a:cxnSpLocks/>
            </p:cNvCxnSpPr>
            <p:nvPr/>
          </p:nvCxnSpPr>
          <p:spPr>
            <a:xfrm>
              <a:off x="7792279" y="1993596"/>
              <a:ext cx="95415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019410DF-484D-44D6-9813-55A6FA946ABA}"/>
                </a:ext>
              </a:extLst>
            </p:cNvPr>
            <p:cNvCxnSpPr>
              <a:cxnSpLocks/>
            </p:cNvCxnSpPr>
            <p:nvPr/>
          </p:nvCxnSpPr>
          <p:spPr>
            <a:xfrm>
              <a:off x="9402418" y="1979488"/>
              <a:ext cx="95415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5FA78391-5F1C-4AB9-9752-431B041FD7FE}"/>
                </a:ext>
              </a:extLst>
            </p:cNvPr>
            <p:cNvCxnSpPr>
              <a:cxnSpLocks/>
            </p:cNvCxnSpPr>
            <p:nvPr/>
          </p:nvCxnSpPr>
          <p:spPr>
            <a:xfrm flipH="1">
              <a:off x="9402418" y="4337518"/>
              <a:ext cx="954156"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DA84A1AC-3F53-4667-8E36-03C689A282CD}"/>
                </a:ext>
              </a:extLst>
            </p:cNvPr>
            <p:cNvCxnSpPr>
              <a:cxnSpLocks/>
            </p:cNvCxnSpPr>
            <p:nvPr/>
          </p:nvCxnSpPr>
          <p:spPr>
            <a:xfrm flipH="1">
              <a:off x="7792279" y="4337518"/>
              <a:ext cx="954156"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24" name="TextBox 23">
            <a:extLst>
              <a:ext uri="{FF2B5EF4-FFF2-40B4-BE49-F238E27FC236}">
                <a16:creationId xmlns:a16="http://schemas.microsoft.com/office/drawing/2014/main" id="{975088AF-EF07-49A4-9E6D-860E34D411BE}"/>
              </a:ext>
            </a:extLst>
          </p:cNvPr>
          <p:cNvSpPr txBox="1"/>
          <p:nvPr/>
        </p:nvSpPr>
        <p:spPr>
          <a:xfrm>
            <a:off x="8370427" y="4539017"/>
            <a:ext cx="2873864" cy="307777"/>
          </a:xfrm>
          <a:prstGeom prst="rect">
            <a:avLst/>
          </a:prstGeom>
          <a:noFill/>
        </p:spPr>
        <p:txBody>
          <a:bodyPr wrap="none" rtlCol="0">
            <a:spAutoFit/>
          </a:bodyPr>
          <a:lstStyle/>
          <a:p>
            <a:r>
              <a:rPr lang="en-AU" sz="1400" dirty="0"/>
              <a:t>Backpropagation/gradient descent</a:t>
            </a:r>
          </a:p>
        </p:txBody>
      </p:sp>
    </p:spTree>
    <p:extLst>
      <p:ext uri="{BB962C8B-B14F-4D97-AF65-F5344CB8AC3E}">
        <p14:creationId xmlns:p14="http://schemas.microsoft.com/office/powerpoint/2010/main" val="2384353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a:t>
            </a:fld>
            <a:endParaRPr lang="en-US" dirty="0"/>
          </a:p>
        </p:txBody>
      </p:sp>
      <p:sp>
        <p:nvSpPr>
          <p:cNvPr id="5" name="Title 1">
            <a:extLst>
              <a:ext uri="{FF2B5EF4-FFF2-40B4-BE49-F238E27FC236}">
                <a16:creationId xmlns:a16="http://schemas.microsoft.com/office/drawing/2014/main" id="{ACEE84CC-6F95-4D1C-B15E-CBC0AD61AA72}"/>
              </a:ext>
            </a:extLst>
          </p:cNvPr>
          <p:cNvSpPr>
            <a:spLocks noGrp="1"/>
          </p:cNvSpPr>
          <p:nvPr>
            <p:ph type="title"/>
          </p:nvPr>
        </p:nvSpPr>
        <p:spPr>
          <a:xfrm>
            <a:off x="5198801" y="456443"/>
            <a:ext cx="4237454" cy="1325563"/>
          </a:xfrm>
        </p:spPr>
        <p:txBody>
          <a:bodyPr>
            <a:normAutofit/>
          </a:bodyPr>
          <a:lstStyle/>
          <a:p>
            <a:r>
              <a:rPr lang="en-AU" sz="3600" dirty="0"/>
              <a:t>Introduction</a:t>
            </a:r>
          </a:p>
        </p:txBody>
      </p:sp>
      <p:grpSp>
        <p:nvGrpSpPr>
          <p:cNvPr id="25" name="Group 24">
            <a:extLst>
              <a:ext uri="{FF2B5EF4-FFF2-40B4-BE49-F238E27FC236}">
                <a16:creationId xmlns:a16="http://schemas.microsoft.com/office/drawing/2014/main" id="{2D7B353B-5476-4CF1-A65E-DD7A067F7AE7}"/>
              </a:ext>
            </a:extLst>
          </p:cNvPr>
          <p:cNvGrpSpPr/>
          <p:nvPr/>
        </p:nvGrpSpPr>
        <p:grpSpPr>
          <a:xfrm>
            <a:off x="7617348" y="2469170"/>
            <a:ext cx="4191268" cy="3780824"/>
            <a:chOff x="7654413" y="2526543"/>
            <a:chExt cx="4191268" cy="3780824"/>
          </a:xfrm>
        </p:grpSpPr>
        <p:grpSp>
          <p:nvGrpSpPr>
            <p:cNvPr id="26" name="Group 25">
              <a:extLst>
                <a:ext uri="{FF2B5EF4-FFF2-40B4-BE49-F238E27FC236}">
                  <a16:creationId xmlns:a16="http://schemas.microsoft.com/office/drawing/2014/main" id="{200EFE14-DE5F-4DB3-A1F7-5C8798B85102}"/>
                </a:ext>
              </a:extLst>
            </p:cNvPr>
            <p:cNvGrpSpPr/>
            <p:nvPr/>
          </p:nvGrpSpPr>
          <p:grpSpPr>
            <a:xfrm>
              <a:off x="7654413" y="2526543"/>
              <a:ext cx="4191268" cy="3780824"/>
              <a:chOff x="7654413" y="2526543"/>
              <a:chExt cx="4191268" cy="3780824"/>
            </a:xfrm>
          </p:grpSpPr>
          <p:pic>
            <p:nvPicPr>
              <p:cNvPr id="28" name="Picture 27" descr="Diagram&#10;&#10;Description automatically generated">
                <a:extLst>
                  <a:ext uri="{FF2B5EF4-FFF2-40B4-BE49-F238E27FC236}">
                    <a16:creationId xmlns:a16="http://schemas.microsoft.com/office/drawing/2014/main" id="{CFE58CF5-D050-4B35-88CD-71ED2609E4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413" y="2526543"/>
                <a:ext cx="4191268" cy="3780824"/>
              </a:xfrm>
              <a:prstGeom prst="rect">
                <a:avLst/>
              </a:prstGeom>
            </p:spPr>
          </p:pic>
          <p:sp>
            <p:nvSpPr>
              <p:cNvPr id="29" name="Rectangle 28">
                <a:extLst>
                  <a:ext uri="{FF2B5EF4-FFF2-40B4-BE49-F238E27FC236}">
                    <a16:creationId xmlns:a16="http://schemas.microsoft.com/office/drawing/2014/main" id="{F0F9CE6F-7DF6-4A4F-8228-C7EC2215E02A}"/>
                  </a:ext>
                </a:extLst>
              </p:cNvPr>
              <p:cNvSpPr/>
              <p:nvPr/>
            </p:nvSpPr>
            <p:spPr>
              <a:xfrm>
                <a:off x="7844702" y="5189659"/>
                <a:ext cx="754295" cy="19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7" name="TextBox 26">
              <a:extLst>
                <a:ext uri="{FF2B5EF4-FFF2-40B4-BE49-F238E27FC236}">
                  <a16:creationId xmlns:a16="http://schemas.microsoft.com/office/drawing/2014/main" id="{C83F40EB-38F0-4D9D-8158-EDFF5F401993}"/>
                </a:ext>
              </a:extLst>
            </p:cNvPr>
            <p:cNvSpPr txBox="1"/>
            <p:nvPr/>
          </p:nvSpPr>
          <p:spPr>
            <a:xfrm>
              <a:off x="8150329" y="5063746"/>
              <a:ext cx="577402" cy="246221"/>
            </a:xfrm>
            <a:prstGeom prst="rect">
              <a:avLst/>
            </a:prstGeom>
            <a:noFill/>
          </p:spPr>
          <p:txBody>
            <a:bodyPr wrap="none" rtlCol="0">
              <a:spAutoFit/>
            </a:bodyPr>
            <a:lstStyle/>
            <a:p>
              <a:r>
                <a:rPr lang="en-AU" sz="1000" dirty="0">
                  <a:solidFill>
                    <a:schemeClr val="tx1">
                      <a:lumMod val="75000"/>
                      <a:lumOff val="25000"/>
                    </a:schemeClr>
                  </a:solidFill>
                </a:rPr>
                <a:t>protein</a:t>
              </a:r>
            </a:p>
          </p:txBody>
        </p:sp>
      </p:grpSp>
      <p:sp>
        <p:nvSpPr>
          <p:cNvPr id="30" name="Subtitle 2">
            <a:extLst>
              <a:ext uri="{FF2B5EF4-FFF2-40B4-BE49-F238E27FC236}">
                <a16:creationId xmlns:a16="http://schemas.microsoft.com/office/drawing/2014/main" id="{C0F72A00-1875-4A8F-ACF2-3C01BB757B4D}"/>
              </a:ext>
            </a:extLst>
          </p:cNvPr>
          <p:cNvSpPr txBox="1">
            <a:spLocks/>
          </p:cNvSpPr>
          <p:nvPr/>
        </p:nvSpPr>
        <p:spPr>
          <a:xfrm>
            <a:off x="1888958" y="2791327"/>
            <a:ext cx="5428570" cy="2340960"/>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nSpc>
                <a:spcPct val="150000"/>
              </a:lnSpc>
            </a:pPr>
            <a:r>
              <a:rPr lang="en-AU" sz="1400" b="1" dirty="0">
                <a:solidFill>
                  <a:srgbClr val="000000"/>
                </a:solidFill>
              </a:rPr>
              <a:t>Gene expression</a:t>
            </a:r>
          </a:p>
          <a:p>
            <a:pPr marL="285750" indent="-285750">
              <a:lnSpc>
                <a:spcPct val="150000"/>
              </a:lnSpc>
              <a:buFont typeface="Wingdings" panose="05000000000000000000" pitchFamily="2" charset="2"/>
              <a:buChar char="§"/>
            </a:pPr>
            <a:r>
              <a:rPr lang="en-AU" sz="1400" dirty="0">
                <a:solidFill>
                  <a:srgbClr val="000000"/>
                </a:solidFill>
              </a:rPr>
              <a:t>Measured through RNA sequencing</a:t>
            </a:r>
          </a:p>
          <a:p>
            <a:pPr marL="285750" indent="-285750">
              <a:lnSpc>
                <a:spcPct val="150000"/>
              </a:lnSpc>
              <a:buFont typeface="Wingdings" panose="05000000000000000000" pitchFamily="2" charset="2"/>
              <a:buChar char="§"/>
            </a:pPr>
            <a:r>
              <a:rPr lang="en-AU" sz="1400" dirty="0">
                <a:solidFill>
                  <a:srgbClr val="000000"/>
                </a:solidFill>
              </a:rPr>
              <a:t>Indicates the “activation level” of genes in a tissue</a:t>
            </a:r>
          </a:p>
          <a:p>
            <a:pPr marL="285750" indent="-285750">
              <a:lnSpc>
                <a:spcPct val="150000"/>
              </a:lnSpc>
              <a:buFont typeface="Wingdings" panose="05000000000000000000" pitchFamily="2" charset="2"/>
              <a:buChar char="§"/>
            </a:pPr>
            <a:r>
              <a:rPr lang="en-AU" sz="1400" dirty="0">
                <a:solidFill>
                  <a:srgbClr val="000000"/>
                </a:solidFill>
              </a:rPr>
              <a:t>Used to understand disease mechanisms and assess the effectiveness and safety of treatments</a:t>
            </a:r>
            <a:endParaRPr lang="en-AU" sz="1400" dirty="0"/>
          </a:p>
        </p:txBody>
      </p:sp>
      <p:sp>
        <p:nvSpPr>
          <p:cNvPr id="31" name="TextBox 30">
            <a:extLst>
              <a:ext uri="{FF2B5EF4-FFF2-40B4-BE49-F238E27FC236}">
                <a16:creationId xmlns:a16="http://schemas.microsoft.com/office/drawing/2014/main" id="{A76D17A5-3593-48F9-BD84-C6699DE6FAAD}"/>
              </a:ext>
            </a:extLst>
          </p:cNvPr>
          <p:cNvSpPr txBox="1"/>
          <p:nvPr/>
        </p:nvSpPr>
        <p:spPr>
          <a:xfrm>
            <a:off x="8262112" y="6501113"/>
            <a:ext cx="1978427" cy="215444"/>
          </a:xfrm>
          <a:prstGeom prst="rect">
            <a:avLst/>
          </a:prstGeom>
          <a:noFill/>
        </p:spPr>
        <p:txBody>
          <a:bodyPr wrap="none" rtlCol="0">
            <a:spAutoFit/>
          </a:bodyPr>
          <a:lstStyle/>
          <a:p>
            <a:r>
              <a:rPr lang="en-AU" sz="800" dirty="0"/>
              <a:t>Image source: https://www.nature.com/</a:t>
            </a:r>
          </a:p>
        </p:txBody>
      </p:sp>
    </p:spTree>
    <p:extLst>
      <p:ext uri="{BB962C8B-B14F-4D97-AF65-F5344CB8AC3E}">
        <p14:creationId xmlns:p14="http://schemas.microsoft.com/office/powerpoint/2010/main" val="3751221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229395"/>
            <a:ext cx="8421688" cy="1325563"/>
          </a:xfrm>
        </p:spPr>
        <p:txBody>
          <a:bodyPr>
            <a:normAutofit/>
          </a:bodyPr>
          <a:lstStyle/>
          <a:p>
            <a:r>
              <a:rPr lang="en-US" sz="3600" dirty="0"/>
              <a:t>Neural network illustration</a:t>
            </a:r>
          </a:p>
        </p:txBody>
      </p:sp>
      <p:sp>
        <p:nvSpPr>
          <p:cNvPr id="9" name="Date Placeholder 8">
            <a:extLst>
              <a:ext uri="{FF2B5EF4-FFF2-40B4-BE49-F238E27FC236}">
                <a16:creationId xmlns:a16="http://schemas.microsoft.com/office/drawing/2014/main" id="{B86AD343-7149-4E7C-BD28-3080F25980CF}"/>
              </a:ext>
            </a:extLst>
          </p:cNvPr>
          <p:cNvSpPr>
            <a:spLocks noGrp="1"/>
          </p:cNvSpPr>
          <p:nvPr>
            <p:ph type="dt" sz="half" idx="10"/>
          </p:nvPr>
        </p:nvSpPr>
        <p:spPr>
          <a:xfrm>
            <a:off x="838200" y="6356350"/>
            <a:ext cx="2743200" cy="365125"/>
          </a:xfrm>
        </p:spPr>
        <p:txBody>
          <a:bodyPr/>
          <a:lstStyle/>
          <a:p>
            <a:r>
              <a:rPr lang="en-US" dirty="0"/>
              <a:t>20XX</a:t>
            </a:r>
          </a:p>
        </p:txBody>
      </p:sp>
      <p:sp>
        <p:nvSpPr>
          <p:cNvPr id="10" name="Footer Placeholder 9">
            <a:extLst>
              <a:ext uri="{FF2B5EF4-FFF2-40B4-BE49-F238E27FC236}">
                <a16:creationId xmlns:a16="http://schemas.microsoft.com/office/drawing/2014/main" id="{A865CC01-A53B-495A-820C-BEC2680EDC42}"/>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20</a:t>
            </a:fld>
            <a:endParaRPr lang="en-US" dirty="0"/>
          </a:p>
        </p:txBody>
      </p:sp>
      <p:grpSp>
        <p:nvGrpSpPr>
          <p:cNvPr id="6" name="Group 5">
            <a:extLst>
              <a:ext uri="{FF2B5EF4-FFF2-40B4-BE49-F238E27FC236}">
                <a16:creationId xmlns:a16="http://schemas.microsoft.com/office/drawing/2014/main" id="{CEA85791-6C55-4379-9A61-DD4A37950AE9}"/>
              </a:ext>
            </a:extLst>
          </p:cNvPr>
          <p:cNvGrpSpPr/>
          <p:nvPr/>
        </p:nvGrpSpPr>
        <p:grpSpPr>
          <a:xfrm>
            <a:off x="2169284" y="1573182"/>
            <a:ext cx="7853432" cy="5018349"/>
            <a:chOff x="2169284" y="1573182"/>
            <a:chExt cx="7853432" cy="5018349"/>
          </a:xfrm>
        </p:grpSpPr>
        <p:pic>
          <p:nvPicPr>
            <p:cNvPr id="7" name="Picture 6" descr="Diagram&#10;&#10;Description automatically generated">
              <a:extLst>
                <a:ext uri="{FF2B5EF4-FFF2-40B4-BE49-F238E27FC236}">
                  <a16:creationId xmlns:a16="http://schemas.microsoft.com/office/drawing/2014/main" id="{DAFB429A-92CE-4D4A-ADFF-F80DF9ECF3B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2169284" y="1808077"/>
              <a:ext cx="7853432" cy="4783454"/>
            </a:xfrm>
            <a:prstGeom prst="rect">
              <a:avLst/>
            </a:prstGeom>
          </p:spPr>
        </p:pic>
        <p:sp>
          <p:nvSpPr>
            <p:cNvPr id="8" name="TextBox 7">
              <a:extLst>
                <a:ext uri="{FF2B5EF4-FFF2-40B4-BE49-F238E27FC236}">
                  <a16:creationId xmlns:a16="http://schemas.microsoft.com/office/drawing/2014/main" id="{57F4B4C8-735E-4103-85AB-30DFAB7BDBF2}"/>
                </a:ext>
              </a:extLst>
            </p:cNvPr>
            <p:cNvSpPr txBox="1"/>
            <p:nvPr/>
          </p:nvSpPr>
          <p:spPr>
            <a:xfrm>
              <a:off x="8117632" y="1589082"/>
              <a:ext cx="723275" cy="307777"/>
            </a:xfrm>
            <a:prstGeom prst="rect">
              <a:avLst/>
            </a:prstGeom>
            <a:noFill/>
          </p:spPr>
          <p:txBody>
            <a:bodyPr wrap="none" rtlCol="0">
              <a:spAutoFit/>
            </a:bodyPr>
            <a:lstStyle/>
            <a:p>
              <a:r>
                <a:rPr lang="en-AU" sz="1400" dirty="0"/>
                <a:t>Output</a:t>
              </a:r>
            </a:p>
          </p:txBody>
        </p:sp>
        <p:sp>
          <p:nvSpPr>
            <p:cNvPr id="12" name="TextBox 11">
              <a:extLst>
                <a:ext uri="{FF2B5EF4-FFF2-40B4-BE49-F238E27FC236}">
                  <a16:creationId xmlns:a16="http://schemas.microsoft.com/office/drawing/2014/main" id="{6BDF534D-5536-429A-9BF6-E3C2B07179F1}"/>
                </a:ext>
              </a:extLst>
            </p:cNvPr>
            <p:cNvSpPr txBox="1"/>
            <p:nvPr/>
          </p:nvSpPr>
          <p:spPr>
            <a:xfrm>
              <a:off x="3377127" y="1589082"/>
              <a:ext cx="589457" cy="307777"/>
            </a:xfrm>
            <a:prstGeom prst="rect">
              <a:avLst/>
            </a:prstGeom>
            <a:noFill/>
          </p:spPr>
          <p:txBody>
            <a:bodyPr wrap="none" rtlCol="0">
              <a:spAutoFit/>
            </a:bodyPr>
            <a:lstStyle/>
            <a:p>
              <a:r>
                <a:rPr lang="en-AU" sz="1400" dirty="0"/>
                <a:t>Input</a:t>
              </a:r>
            </a:p>
          </p:txBody>
        </p:sp>
        <p:sp>
          <p:nvSpPr>
            <p:cNvPr id="13" name="TextBox 12">
              <a:extLst>
                <a:ext uri="{FF2B5EF4-FFF2-40B4-BE49-F238E27FC236}">
                  <a16:creationId xmlns:a16="http://schemas.microsoft.com/office/drawing/2014/main" id="{D1BAB17C-E2E7-4A15-A467-FE1815617A49}"/>
                </a:ext>
              </a:extLst>
            </p:cNvPr>
            <p:cNvSpPr txBox="1"/>
            <p:nvPr/>
          </p:nvSpPr>
          <p:spPr>
            <a:xfrm>
              <a:off x="6329746" y="1573182"/>
              <a:ext cx="1168629" cy="523220"/>
            </a:xfrm>
            <a:prstGeom prst="rect">
              <a:avLst/>
            </a:prstGeom>
            <a:noFill/>
          </p:spPr>
          <p:txBody>
            <a:bodyPr wrap="square" rtlCol="0">
              <a:spAutoFit/>
            </a:bodyPr>
            <a:lstStyle/>
            <a:p>
              <a:r>
                <a:rPr lang="en-AU" sz="1400" dirty="0"/>
                <a:t>2</a:t>
              </a:r>
              <a:r>
                <a:rPr lang="en-AU" sz="1400" baseline="30000" dirty="0"/>
                <a:t>nd</a:t>
              </a:r>
              <a:r>
                <a:rPr lang="en-AU" sz="1400" dirty="0"/>
                <a:t> hidden layer</a:t>
              </a:r>
            </a:p>
          </p:txBody>
        </p:sp>
        <p:sp>
          <p:nvSpPr>
            <p:cNvPr id="14" name="TextBox 13">
              <a:extLst>
                <a:ext uri="{FF2B5EF4-FFF2-40B4-BE49-F238E27FC236}">
                  <a16:creationId xmlns:a16="http://schemas.microsoft.com/office/drawing/2014/main" id="{D99BAA08-1F08-459B-BE0C-BCF03F667BE1}"/>
                </a:ext>
              </a:extLst>
            </p:cNvPr>
            <p:cNvSpPr txBox="1"/>
            <p:nvPr/>
          </p:nvSpPr>
          <p:spPr>
            <a:xfrm>
              <a:off x="4738556" y="1573299"/>
              <a:ext cx="1168629" cy="523220"/>
            </a:xfrm>
            <a:prstGeom prst="rect">
              <a:avLst/>
            </a:prstGeom>
            <a:noFill/>
          </p:spPr>
          <p:txBody>
            <a:bodyPr wrap="square" rtlCol="0">
              <a:spAutoFit/>
            </a:bodyPr>
            <a:lstStyle/>
            <a:p>
              <a:r>
                <a:rPr lang="en-AU" sz="1400" dirty="0"/>
                <a:t>1</a:t>
              </a:r>
              <a:r>
                <a:rPr lang="en-AU" sz="1400" baseline="30000" dirty="0"/>
                <a:t>st</a:t>
              </a:r>
              <a:r>
                <a:rPr lang="en-AU" sz="1400" dirty="0"/>
                <a:t> hidden layer</a:t>
              </a:r>
            </a:p>
          </p:txBody>
        </p:sp>
      </p:grpSp>
    </p:spTree>
    <p:extLst>
      <p:ext uri="{BB962C8B-B14F-4D97-AF65-F5344CB8AC3E}">
        <p14:creationId xmlns:p14="http://schemas.microsoft.com/office/powerpoint/2010/main" val="42608544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BF5BAB78-07A4-4784-A858-DAB9C013E0EF}"/>
              </a:ext>
            </a:extLst>
          </p:cNvPr>
          <p:cNvGrpSpPr/>
          <p:nvPr/>
        </p:nvGrpSpPr>
        <p:grpSpPr>
          <a:xfrm>
            <a:off x="231634" y="1630851"/>
            <a:ext cx="7107630" cy="4332664"/>
            <a:chOff x="531007" y="1594675"/>
            <a:chExt cx="8378967" cy="5171019"/>
          </a:xfrm>
        </p:grpSpPr>
        <p:pic>
          <p:nvPicPr>
            <p:cNvPr id="16" name="Picture 15" descr="Chart, scatter chart&#10;&#10;Description automatically generated">
              <a:extLst>
                <a:ext uri="{FF2B5EF4-FFF2-40B4-BE49-F238E27FC236}">
                  <a16:creationId xmlns:a16="http://schemas.microsoft.com/office/drawing/2014/main" id="{6F7F2E71-0B84-42C8-A800-0ACB64FBDD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007" y="1594675"/>
              <a:ext cx="8378967" cy="5171019"/>
            </a:xfrm>
            <a:prstGeom prst="rect">
              <a:avLst/>
            </a:prstGeom>
          </p:spPr>
        </p:pic>
        <p:sp>
          <p:nvSpPr>
            <p:cNvPr id="17" name="Oval 16">
              <a:extLst>
                <a:ext uri="{FF2B5EF4-FFF2-40B4-BE49-F238E27FC236}">
                  <a16:creationId xmlns:a16="http://schemas.microsoft.com/office/drawing/2014/main" id="{F660AFCA-64B1-432E-BBC3-8422B1D807FA}"/>
                </a:ext>
              </a:extLst>
            </p:cNvPr>
            <p:cNvSpPr/>
            <p:nvPr/>
          </p:nvSpPr>
          <p:spPr>
            <a:xfrm>
              <a:off x="5281126" y="5873054"/>
              <a:ext cx="391885" cy="360745"/>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712370" y="239882"/>
            <a:ext cx="7733798" cy="770771"/>
          </a:xfrm>
        </p:spPr>
        <p:txBody>
          <a:bodyPr>
            <a:normAutofit/>
          </a:bodyPr>
          <a:lstStyle/>
          <a:p>
            <a:r>
              <a:rPr lang="en-AU" sz="3600" dirty="0"/>
              <a:t>Hyperparameter Tuning</a:t>
            </a:r>
            <a:endParaRPr lang="en-US" sz="3600" dirty="0"/>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761248" y="1134142"/>
            <a:ext cx="5111750" cy="365125"/>
          </a:xfrm>
        </p:spPr>
        <p:txBody>
          <a:bodyPr/>
          <a:lstStyle/>
          <a:p>
            <a:r>
              <a:rPr lang="en-AU" dirty="0"/>
              <a:t>On number of layers, learning rate, and number of epochs</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21</a:t>
            </a:fld>
            <a:endParaRPr lang="en-US" dirty="0"/>
          </a:p>
        </p:txBody>
      </p:sp>
      <p:sp>
        <p:nvSpPr>
          <p:cNvPr id="12" name="TextBox 11">
            <a:extLst>
              <a:ext uri="{FF2B5EF4-FFF2-40B4-BE49-F238E27FC236}">
                <a16:creationId xmlns:a16="http://schemas.microsoft.com/office/drawing/2014/main" id="{6D746C4F-9732-4F47-8015-6A279464B850}"/>
              </a:ext>
            </a:extLst>
          </p:cNvPr>
          <p:cNvSpPr txBox="1"/>
          <p:nvPr/>
        </p:nvSpPr>
        <p:spPr>
          <a:xfrm>
            <a:off x="9982200" y="2552301"/>
            <a:ext cx="1230080" cy="307777"/>
          </a:xfrm>
          <a:prstGeom prst="rect">
            <a:avLst/>
          </a:prstGeom>
          <a:noFill/>
        </p:spPr>
        <p:txBody>
          <a:bodyPr wrap="none" rtlCol="0">
            <a:spAutoFit/>
          </a:bodyPr>
          <a:lstStyle/>
          <a:p>
            <a:r>
              <a:rPr lang="en-AU" sz="1400" dirty="0"/>
              <a:t>Loss Function</a:t>
            </a:r>
          </a:p>
        </p:txBody>
      </p:sp>
      <p:pic>
        <p:nvPicPr>
          <p:cNvPr id="13" name="Picture 12" descr="A picture containing text, clock, clipart, gauge&#10;&#10;Description automatically generated">
            <a:extLst>
              <a:ext uri="{FF2B5EF4-FFF2-40B4-BE49-F238E27FC236}">
                <a16:creationId xmlns:a16="http://schemas.microsoft.com/office/drawing/2014/main" id="{338D9BEA-C3D0-4C6F-9ECE-B0C788F7A9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61357" y="3021129"/>
            <a:ext cx="2184413" cy="599101"/>
          </a:xfrm>
          <a:prstGeom prst="rect">
            <a:avLst/>
          </a:prstGeom>
        </p:spPr>
      </p:pic>
      <p:sp>
        <p:nvSpPr>
          <p:cNvPr id="14" name="TextBox 13">
            <a:extLst>
              <a:ext uri="{FF2B5EF4-FFF2-40B4-BE49-F238E27FC236}">
                <a16:creationId xmlns:a16="http://schemas.microsoft.com/office/drawing/2014/main" id="{5EFCA253-5F40-401E-ADAB-B69544FBC7D4}"/>
              </a:ext>
            </a:extLst>
          </p:cNvPr>
          <p:cNvSpPr txBox="1"/>
          <p:nvPr/>
        </p:nvSpPr>
        <p:spPr>
          <a:xfrm>
            <a:off x="8635164" y="4568788"/>
            <a:ext cx="3169319" cy="954107"/>
          </a:xfrm>
          <a:prstGeom prst="rect">
            <a:avLst/>
          </a:prstGeom>
          <a:noFill/>
        </p:spPr>
        <p:txBody>
          <a:bodyPr wrap="square" rtlCol="0">
            <a:spAutoFit/>
          </a:bodyPr>
          <a:lstStyle/>
          <a:p>
            <a:r>
              <a:rPr lang="en-AU" sz="1400" dirty="0"/>
              <a:t>Best hyperparameter combination:  </a:t>
            </a:r>
          </a:p>
          <a:p>
            <a:r>
              <a:rPr lang="en-AU" sz="1400" dirty="0"/>
              <a:t>1 hidden layer of 100 units</a:t>
            </a:r>
          </a:p>
          <a:p>
            <a:r>
              <a:rPr lang="en-AU" sz="1400" dirty="0"/>
              <a:t>Learning rate = e</a:t>
            </a:r>
            <a:r>
              <a:rPr lang="en-AU" sz="1400" baseline="30000" dirty="0"/>
              <a:t>-5</a:t>
            </a:r>
            <a:r>
              <a:rPr lang="en-AU" sz="1400" dirty="0"/>
              <a:t> </a:t>
            </a:r>
          </a:p>
          <a:p>
            <a:r>
              <a:rPr lang="en-AU" sz="1400" dirty="0"/>
              <a:t>Epochs = 200</a:t>
            </a:r>
          </a:p>
        </p:txBody>
      </p:sp>
    </p:spTree>
    <p:extLst>
      <p:ext uri="{BB962C8B-B14F-4D97-AF65-F5344CB8AC3E}">
        <p14:creationId xmlns:p14="http://schemas.microsoft.com/office/powerpoint/2010/main" val="3094637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bg1">
            <a:lumMod val="95000"/>
          </a:schemeClr>
        </a:solidFill>
        <a:effectLst/>
      </p:bgPr>
    </p:bg>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22</a:t>
            </a:fld>
            <a:endParaRPr lang="en-US" dirty="0"/>
          </a:p>
        </p:txBody>
      </p:sp>
      <p:grpSp>
        <p:nvGrpSpPr>
          <p:cNvPr id="12" name="Group 11">
            <a:extLst>
              <a:ext uri="{FF2B5EF4-FFF2-40B4-BE49-F238E27FC236}">
                <a16:creationId xmlns:a16="http://schemas.microsoft.com/office/drawing/2014/main" id="{C73BCEA1-D577-4B69-AA80-7277E00CD12A}"/>
              </a:ext>
            </a:extLst>
          </p:cNvPr>
          <p:cNvGrpSpPr/>
          <p:nvPr/>
        </p:nvGrpSpPr>
        <p:grpSpPr>
          <a:xfrm>
            <a:off x="2410960" y="2064543"/>
            <a:ext cx="9383797" cy="3764757"/>
            <a:chOff x="838200" y="2064543"/>
            <a:chExt cx="9633083" cy="3864770"/>
          </a:xfrm>
        </p:grpSpPr>
        <p:grpSp>
          <p:nvGrpSpPr>
            <p:cNvPr id="13" name="Group 12">
              <a:extLst>
                <a:ext uri="{FF2B5EF4-FFF2-40B4-BE49-F238E27FC236}">
                  <a16:creationId xmlns:a16="http://schemas.microsoft.com/office/drawing/2014/main" id="{A9F7A20E-7E19-4B9E-9D7F-F6D19042495C}"/>
                </a:ext>
              </a:extLst>
            </p:cNvPr>
            <p:cNvGrpSpPr/>
            <p:nvPr/>
          </p:nvGrpSpPr>
          <p:grpSpPr>
            <a:xfrm>
              <a:off x="838200" y="2064543"/>
              <a:ext cx="9633083" cy="3864770"/>
              <a:chOff x="838200" y="2064543"/>
              <a:chExt cx="9633083" cy="3864770"/>
            </a:xfrm>
          </p:grpSpPr>
          <p:pic>
            <p:nvPicPr>
              <p:cNvPr id="16" name="Picture 15" descr="A screenshot of a computer&#10;&#10;Description automatically generated">
                <a:extLst>
                  <a:ext uri="{FF2B5EF4-FFF2-40B4-BE49-F238E27FC236}">
                    <a16:creationId xmlns:a16="http://schemas.microsoft.com/office/drawing/2014/main" id="{3E772C80-6F07-4667-8030-9216A7849F0D}"/>
                  </a:ext>
                </a:extLst>
              </p:cNvPr>
              <p:cNvPicPr>
                <a:picLocks noChangeAspect="1"/>
              </p:cNvPicPr>
              <p:nvPr/>
            </p:nvPicPr>
            <p:blipFill rotWithShape="1">
              <a:blip r:embed="rId2">
                <a:extLst>
                  <a:ext uri="{28A0092B-C50C-407E-A947-70E740481C1C}">
                    <a14:useLocalDpi xmlns:a14="http://schemas.microsoft.com/office/drawing/2010/main" val="0"/>
                  </a:ext>
                </a:extLst>
              </a:blip>
              <a:srcRect l="1190" t="8164" r="39192" b="49292"/>
              <a:stretch/>
            </p:blipFill>
            <p:spPr>
              <a:xfrm>
                <a:off x="838200" y="2064543"/>
                <a:ext cx="9633083" cy="3864770"/>
              </a:xfrm>
              <a:prstGeom prst="rect">
                <a:avLst/>
              </a:prstGeom>
            </p:spPr>
          </p:pic>
          <p:sp>
            <p:nvSpPr>
              <p:cNvPr id="17" name="Rectangle 16">
                <a:extLst>
                  <a:ext uri="{FF2B5EF4-FFF2-40B4-BE49-F238E27FC236}">
                    <a16:creationId xmlns:a16="http://schemas.microsoft.com/office/drawing/2014/main" id="{825E5160-7885-469C-BF11-47E32074330C}"/>
                  </a:ext>
                </a:extLst>
              </p:cNvPr>
              <p:cNvSpPr/>
              <p:nvPr/>
            </p:nvSpPr>
            <p:spPr>
              <a:xfrm>
                <a:off x="5143500" y="5643563"/>
                <a:ext cx="242888" cy="185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a:extLst>
                  <a:ext uri="{FF2B5EF4-FFF2-40B4-BE49-F238E27FC236}">
                    <a16:creationId xmlns:a16="http://schemas.microsoft.com/office/drawing/2014/main" id="{05EA05C7-A09E-4515-95F6-D2D4CB77E80B}"/>
                  </a:ext>
                </a:extLst>
              </p:cNvPr>
              <p:cNvSpPr/>
              <p:nvPr/>
            </p:nvSpPr>
            <p:spPr>
              <a:xfrm>
                <a:off x="5581440" y="5643563"/>
                <a:ext cx="578644" cy="245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4" name="TextBox 13">
              <a:extLst>
                <a:ext uri="{FF2B5EF4-FFF2-40B4-BE49-F238E27FC236}">
                  <a16:creationId xmlns:a16="http://schemas.microsoft.com/office/drawing/2014/main" id="{59EBDC51-A7B3-4FBB-8299-F6EB0B231A54}"/>
                </a:ext>
              </a:extLst>
            </p:cNvPr>
            <p:cNvSpPr txBox="1"/>
            <p:nvPr/>
          </p:nvSpPr>
          <p:spPr>
            <a:xfrm>
              <a:off x="4981434" y="5597632"/>
              <a:ext cx="437940" cy="261610"/>
            </a:xfrm>
            <a:prstGeom prst="rect">
              <a:avLst/>
            </a:prstGeom>
            <a:noFill/>
          </p:spPr>
          <p:txBody>
            <a:bodyPr wrap="none" rtlCol="0">
              <a:spAutoFit/>
            </a:bodyPr>
            <a:lstStyle/>
            <a:p>
              <a:r>
                <a:rPr lang="en-AU" sz="1100"/>
                <a:t>MSE</a:t>
              </a:r>
            </a:p>
          </p:txBody>
        </p:sp>
        <p:sp>
          <p:nvSpPr>
            <p:cNvPr id="15" name="TextBox 14">
              <a:extLst>
                <a:ext uri="{FF2B5EF4-FFF2-40B4-BE49-F238E27FC236}">
                  <a16:creationId xmlns:a16="http://schemas.microsoft.com/office/drawing/2014/main" id="{1D287435-880F-4D4E-A455-828198528CF4}"/>
                </a:ext>
              </a:extLst>
            </p:cNvPr>
            <p:cNvSpPr txBox="1"/>
            <p:nvPr/>
          </p:nvSpPr>
          <p:spPr>
            <a:xfrm>
              <a:off x="5548454" y="5605626"/>
              <a:ext cx="1048685" cy="261610"/>
            </a:xfrm>
            <a:prstGeom prst="rect">
              <a:avLst/>
            </a:prstGeom>
            <a:noFill/>
          </p:spPr>
          <p:txBody>
            <a:bodyPr wrap="none" rtlCol="0">
              <a:spAutoFit/>
            </a:bodyPr>
            <a:lstStyle/>
            <a:p>
              <a:r>
                <a:rPr lang="en-AU" sz="1100"/>
                <a:t>Validation MSE</a:t>
              </a:r>
            </a:p>
          </p:txBody>
        </p:sp>
      </p:grpSp>
      <p:sp>
        <p:nvSpPr>
          <p:cNvPr id="19" name="Title 1">
            <a:extLst>
              <a:ext uri="{FF2B5EF4-FFF2-40B4-BE49-F238E27FC236}">
                <a16:creationId xmlns:a16="http://schemas.microsoft.com/office/drawing/2014/main" id="{8B0A4C90-ED23-446A-BCBA-0D5EEFE06732}"/>
              </a:ext>
            </a:extLst>
          </p:cNvPr>
          <p:cNvSpPr>
            <a:spLocks noGrp="1"/>
          </p:cNvSpPr>
          <p:nvPr>
            <p:ph type="title"/>
          </p:nvPr>
        </p:nvSpPr>
        <p:spPr>
          <a:xfrm>
            <a:off x="6039824" y="365125"/>
            <a:ext cx="1983259" cy="791871"/>
          </a:xfrm>
        </p:spPr>
        <p:txBody>
          <a:bodyPr>
            <a:normAutofit/>
          </a:bodyPr>
          <a:lstStyle/>
          <a:p>
            <a:r>
              <a:rPr lang="en-AU" sz="3600" dirty="0"/>
              <a:t>Result</a:t>
            </a:r>
          </a:p>
        </p:txBody>
      </p:sp>
      <p:sp>
        <p:nvSpPr>
          <p:cNvPr id="20" name="TextBox 19">
            <a:extLst>
              <a:ext uri="{FF2B5EF4-FFF2-40B4-BE49-F238E27FC236}">
                <a16:creationId xmlns:a16="http://schemas.microsoft.com/office/drawing/2014/main" id="{CF94F9CB-26B3-4FED-9E03-429F4E4B537C}"/>
              </a:ext>
            </a:extLst>
          </p:cNvPr>
          <p:cNvSpPr txBox="1"/>
          <p:nvPr/>
        </p:nvSpPr>
        <p:spPr>
          <a:xfrm>
            <a:off x="5132751" y="1074859"/>
            <a:ext cx="6465691" cy="307777"/>
          </a:xfrm>
          <a:prstGeom prst="rect">
            <a:avLst/>
          </a:prstGeom>
          <a:noFill/>
        </p:spPr>
        <p:txBody>
          <a:bodyPr wrap="square" rtlCol="0">
            <a:spAutoFit/>
          </a:bodyPr>
          <a:lstStyle/>
          <a:p>
            <a:r>
              <a:rPr lang="en-AU" sz="1400" dirty="0"/>
              <a:t>Train and validation MSE, using the best model</a:t>
            </a:r>
          </a:p>
        </p:txBody>
      </p:sp>
    </p:spTree>
    <p:extLst>
      <p:ext uri="{BB962C8B-B14F-4D97-AF65-F5344CB8AC3E}">
        <p14:creationId xmlns:p14="http://schemas.microsoft.com/office/powerpoint/2010/main" val="3280078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4263398" y="306151"/>
            <a:ext cx="3890002" cy="1093034"/>
          </a:xfrm>
        </p:spPr>
        <p:txBody>
          <a:bodyPr>
            <a:normAutofit/>
          </a:bodyPr>
          <a:lstStyle/>
          <a:p>
            <a:r>
              <a:rPr lang="en-AU" sz="3600" dirty="0"/>
              <a:t>Evaluation</a:t>
            </a:r>
            <a:endParaRPr lang="en-US" sz="3600" dirty="0"/>
          </a:p>
        </p:txBody>
      </p:sp>
      <p:sp>
        <p:nvSpPr>
          <p:cNvPr id="9" name="Date Placeholder 8">
            <a:extLst>
              <a:ext uri="{FF2B5EF4-FFF2-40B4-BE49-F238E27FC236}">
                <a16:creationId xmlns:a16="http://schemas.microsoft.com/office/drawing/2014/main" id="{B86AD343-7149-4E7C-BD28-3080F25980CF}"/>
              </a:ext>
            </a:extLst>
          </p:cNvPr>
          <p:cNvSpPr>
            <a:spLocks noGrp="1"/>
          </p:cNvSpPr>
          <p:nvPr>
            <p:ph type="dt" sz="half" idx="10"/>
          </p:nvPr>
        </p:nvSpPr>
        <p:spPr/>
        <p:txBody>
          <a:bodyPr/>
          <a:lstStyle/>
          <a:p>
            <a:r>
              <a:rPr lang="en-US" dirty="0"/>
              <a:t>20XX</a:t>
            </a:r>
          </a:p>
        </p:txBody>
      </p:sp>
      <p:sp>
        <p:nvSpPr>
          <p:cNvPr id="10" name="Footer Placeholder 9">
            <a:extLst>
              <a:ext uri="{FF2B5EF4-FFF2-40B4-BE49-F238E27FC236}">
                <a16:creationId xmlns:a16="http://schemas.microsoft.com/office/drawing/2014/main" id="{A865CC01-A53B-495A-820C-BEC2680EDC42}"/>
              </a:ext>
            </a:extLst>
          </p:cNvPr>
          <p:cNvSpPr>
            <a:spLocks noGrp="1"/>
          </p:cNvSpPr>
          <p:nvPr>
            <p:ph type="ftr" sz="quarter" idx="11"/>
          </p:nvPr>
        </p:nvSpPr>
        <p:spPr/>
        <p:txBody>
          <a:bodyPr/>
          <a:lstStyle/>
          <a:p>
            <a:r>
              <a:rPr lang="en-US" dirty="0"/>
              <a:t>PRESENTATION TITLE</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p:txBody>
          <a:bodyPr/>
          <a:lstStyle/>
          <a:p>
            <a:fld id="{A49DFD55-3C28-40EF-9E31-A92D2E4017FF}" type="slidenum">
              <a:rPr lang="en-US" smtClean="0"/>
              <a:pPr/>
              <a:t>23</a:t>
            </a:fld>
            <a:endParaRPr lang="en-US" dirty="0"/>
          </a:p>
        </p:txBody>
      </p:sp>
      <p:sp>
        <p:nvSpPr>
          <p:cNvPr id="7" name="TextBox 6">
            <a:extLst>
              <a:ext uri="{FF2B5EF4-FFF2-40B4-BE49-F238E27FC236}">
                <a16:creationId xmlns:a16="http://schemas.microsoft.com/office/drawing/2014/main" id="{8877D0CB-1523-47C2-9800-E18EBBF9F9B5}"/>
              </a:ext>
            </a:extLst>
          </p:cNvPr>
          <p:cNvSpPr txBox="1"/>
          <p:nvPr/>
        </p:nvSpPr>
        <p:spPr>
          <a:xfrm>
            <a:off x="3136232" y="1232868"/>
            <a:ext cx="6308558" cy="307777"/>
          </a:xfrm>
          <a:prstGeom prst="rect">
            <a:avLst/>
          </a:prstGeom>
          <a:noFill/>
        </p:spPr>
        <p:txBody>
          <a:bodyPr wrap="square" lIns="91440" tIns="45720" rIns="91440" bIns="45720" rtlCol="0" anchor="t">
            <a:spAutoFit/>
          </a:bodyPr>
          <a:lstStyle/>
          <a:p>
            <a:r>
              <a:rPr lang="en-AU" sz="1400" dirty="0"/>
              <a:t>Compute the correlation between each gene in the prediction and its true value</a:t>
            </a:r>
          </a:p>
        </p:txBody>
      </p:sp>
      <p:pic>
        <p:nvPicPr>
          <p:cNvPr id="8" name="Picture 7" descr="Chart, line chart&#10;&#10;Description automatically generated">
            <a:extLst>
              <a:ext uri="{FF2B5EF4-FFF2-40B4-BE49-F238E27FC236}">
                <a16:creationId xmlns:a16="http://schemas.microsoft.com/office/drawing/2014/main" id="{E78DC42B-E520-42D1-A6C8-02E45E741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579" y="2474744"/>
            <a:ext cx="5904063" cy="3643650"/>
          </a:xfrm>
          <a:prstGeom prst="rect">
            <a:avLst/>
          </a:prstGeom>
        </p:spPr>
      </p:pic>
      <p:graphicFrame>
        <p:nvGraphicFramePr>
          <p:cNvPr id="12" name="Table 4">
            <a:extLst>
              <a:ext uri="{FF2B5EF4-FFF2-40B4-BE49-F238E27FC236}">
                <a16:creationId xmlns:a16="http://schemas.microsoft.com/office/drawing/2014/main" id="{596443D5-8AEC-4BAA-96EB-D20C998AACE1}"/>
              </a:ext>
            </a:extLst>
          </p:cNvPr>
          <p:cNvGraphicFramePr>
            <a:graphicFrameLocks noGrp="1"/>
          </p:cNvGraphicFramePr>
          <p:nvPr>
            <p:extLst>
              <p:ext uri="{D42A27DB-BD31-4B8C-83A1-F6EECF244321}">
                <p14:modId xmlns:p14="http://schemas.microsoft.com/office/powerpoint/2010/main" val="149252222"/>
              </p:ext>
            </p:extLst>
          </p:nvPr>
        </p:nvGraphicFramePr>
        <p:xfrm>
          <a:off x="6751139" y="3935232"/>
          <a:ext cx="5065378" cy="1854200"/>
        </p:xfrm>
        <a:graphic>
          <a:graphicData uri="http://schemas.openxmlformats.org/drawingml/2006/table">
            <a:tbl>
              <a:tblPr firstRow="1" bandRow="1">
                <a:tableStyleId>{073A0DAA-6AF3-43AB-8588-CEC1D06C72B9}</a:tableStyleId>
              </a:tblPr>
              <a:tblGrid>
                <a:gridCol w="1972438">
                  <a:extLst>
                    <a:ext uri="{9D8B030D-6E8A-4147-A177-3AD203B41FA5}">
                      <a16:colId xmlns:a16="http://schemas.microsoft.com/office/drawing/2014/main" val="200345448"/>
                    </a:ext>
                  </a:extLst>
                </a:gridCol>
                <a:gridCol w="1561514">
                  <a:extLst>
                    <a:ext uri="{9D8B030D-6E8A-4147-A177-3AD203B41FA5}">
                      <a16:colId xmlns:a16="http://schemas.microsoft.com/office/drawing/2014/main" val="3341798904"/>
                    </a:ext>
                  </a:extLst>
                </a:gridCol>
                <a:gridCol w="1531426">
                  <a:extLst>
                    <a:ext uri="{9D8B030D-6E8A-4147-A177-3AD203B41FA5}">
                      <a16:colId xmlns:a16="http://schemas.microsoft.com/office/drawing/2014/main" val="102103638"/>
                    </a:ext>
                  </a:extLst>
                </a:gridCol>
              </a:tblGrid>
              <a:tr h="370840">
                <a:tc rowSpan="2">
                  <a:txBody>
                    <a:bodyPr/>
                    <a:lstStyle/>
                    <a:p>
                      <a:pPr algn="ctr"/>
                      <a:r>
                        <a:rPr lang="en-AU" sz="1400" dirty="0"/>
                        <a:t>Model</a:t>
                      </a:r>
                    </a:p>
                  </a:txBody>
                  <a:tcPr/>
                </a:tc>
                <a:tc gridSpan="2">
                  <a:txBody>
                    <a:bodyPr/>
                    <a:lstStyle/>
                    <a:p>
                      <a:pPr algn="ctr"/>
                      <a:r>
                        <a:rPr lang="en-AU" sz="1400" dirty="0"/>
                        <a:t>Median Correlation</a:t>
                      </a:r>
                    </a:p>
                  </a:txBody>
                  <a:tcPr/>
                </a:tc>
                <a:tc hMerge="1">
                  <a:txBody>
                    <a:bodyPr/>
                    <a:lstStyle/>
                    <a:p>
                      <a:endParaRPr lang="en-AU" dirty="0"/>
                    </a:p>
                  </a:txBody>
                  <a:tcPr/>
                </a:tc>
                <a:extLst>
                  <a:ext uri="{0D108BD9-81ED-4DB2-BD59-A6C34878D82A}">
                    <a16:rowId xmlns:a16="http://schemas.microsoft.com/office/drawing/2014/main" val="2011727283"/>
                  </a:ext>
                </a:extLst>
              </a:tr>
              <a:tr h="370840">
                <a:tc vMerge="1">
                  <a:txBody>
                    <a:bodyPr/>
                    <a:lstStyle/>
                    <a:p>
                      <a:r>
                        <a:rPr lang="en-AU" dirty="0"/>
                        <a:t>Model</a:t>
                      </a:r>
                    </a:p>
                  </a:txBody>
                  <a:tcPr/>
                </a:tc>
                <a:tc>
                  <a:txBody>
                    <a:bodyPr/>
                    <a:lstStyle/>
                    <a:p>
                      <a:pPr algn="ctr"/>
                      <a:r>
                        <a:rPr lang="en-AU" sz="1400" dirty="0"/>
                        <a:t>Training</a:t>
                      </a:r>
                    </a:p>
                  </a:txBody>
                  <a:tcPr/>
                </a:tc>
                <a:tc>
                  <a:txBody>
                    <a:bodyPr/>
                    <a:lstStyle/>
                    <a:p>
                      <a:pPr algn="ctr"/>
                      <a:r>
                        <a:rPr lang="en-AU" sz="1400" dirty="0"/>
                        <a:t>Test</a:t>
                      </a:r>
                    </a:p>
                  </a:txBody>
                  <a:tcPr/>
                </a:tc>
                <a:extLst>
                  <a:ext uri="{0D108BD9-81ED-4DB2-BD59-A6C34878D82A}">
                    <a16:rowId xmlns:a16="http://schemas.microsoft.com/office/drawing/2014/main" val="16872033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400" dirty="0" err="1"/>
                        <a:t>XGBoost</a:t>
                      </a:r>
                      <a:endParaRPr lang="en-AU"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400" dirty="0"/>
                        <a:t>0.990975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400" dirty="0"/>
                        <a:t>0.4364047</a:t>
                      </a:r>
                    </a:p>
                  </a:txBody>
                  <a:tcPr/>
                </a:tc>
                <a:extLst>
                  <a:ext uri="{0D108BD9-81ED-4DB2-BD59-A6C34878D82A}">
                    <a16:rowId xmlns:a16="http://schemas.microsoft.com/office/drawing/2014/main" val="30611895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400"/>
                        <a:t>Neural Network</a:t>
                      </a:r>
                    </a:p>
                  </a:txBody>
                  <a:tcPr/>
                </a:tc>
                <a:tc>
                  <a:txBody>
                    <a:bodyPr/>
                    <a:lstStyle/>
                    <a:p>
                      <a:pPr algn="ctr"/>
                      <a:r>
                        <a:rPr lang="en-AU" sz="1400" dirty="0"/>
                        <a:t>0.6278658</a:t>
                      </a:r>
                    </a:p>
                  </a:txBody>
                  <a:tcPr/>
                </a:tc>
                <a:tc>
                  <a:txBody>
                    <a:bodyPr/>
                    <a:lstStyle/>
                    <a:p>
                      <a:pPr algn="ctr"/>
                      <a:r>
                        <a:rPr lang="en-AU" sz="1400" dirty="0"/>
                        <a:t>0.4887672</a:t>
                      </a:r>
                    </a:p>
                  </a:txBody>
                  <a:tcPr/>
                </a:tc>
                <a:extLst>
                  <a:ext uri="{0D108BD9-81ED-4DB2-BD59-A6C34878D82A}">
                    <a16:rowId xmlns:a16="http://schemas.microsoft.com/office/drawing/2014/main" val="3837097764"/>
                  </a:ext>
                </a:extLst>
              </a:tr>
              <a:tr h="370840">
                <a:tc>
                  <a:txBody>
                    <a:bodyPr/>
                    <a:lstStyle/>
                    <a:p>
                      <a:pPr algn="ctr"/>
                      <a:r>
                        <a:rPr lang="en-AU" sz="1400"/>
                        <a:t>Ensemble</a:t>
                      </a:r>
                    </a:p>
                  </a:txBody>
                  <a:tcPr/>
                </a:tc>
                <a:tc>
                  <a:txBody>
                    <a:bodyPr/>
                    <a:lstStyle/>
                    <a:p>
                      <a:pPr algn="ctr"/>
                      <a:endParaRPr lang="en-AU" sz="1400" dirty="0"/>
                    </a:p>
                  </a:txBody>
                  <a:tcPr/>
                </a:tc>
                <a:tc>
                  <a:txBody>
                    <a:bodyPr/>
                    <a:lstStyle/>
                    <a:p>
                      <a:pPr algn="ctr"/>
                      <a:endParaRPr lang="en-AU" sz="1400" dirty="0"/>
                    </a:p>
                  </a:txBody>
                  <a:tcPr/>
                </a:tc>
                <a:extLst>
                  <a:ext uri="{0D108BD9-81ED-4DB2-BD59-A6C34878D82A}">
                    <a16:rowId xmlns:a16="http://schemas.microsoft.com/office/drawing/2014/main" val="1195417014"/>
                  </a:ext>
                </a:extLst>
              </a:tr>
            </a:tbl>
          </a:graphicData>
        </a:graphic>
      </p:graphicFrame>
    </p:spTree>
    <p:extLst>
      <p:ext uri="{BB962C8B-B14F-4D97-AF65-F5344CB8AC3E}">
        <p14:creationId xmlns:p14="http://schemas.microsoft.com/office/powerpoint/2010/main" val="35468707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2CD4-732A-43E4-BCB9-CBA2055E0AC6}"/>
              </a:ext>
            </a:extLst>
          </p:cNvPr>
          <p:cNvSpPr>
            <a:spLocks noGrp="1"/>
          </p:cNvSpPr>
          <p:nvPr>
            <p:ph type="title"/>
          </p:nvPr>
        </p:nvSpPr>
        <p:spPr>
          <a:xfrm>
            <a:off x="6096000" y="284248"/>
            <a:ext cx="5400676" cy="619125"/>
          </a:xfrm>
        </p:spPr>
        <p:txBody>
          <a:bodyPr>
            <a:normAutofit/>
          </a:bodyPr>
          <a:lstStyle/>
          <a:p>
            <a:r>
              <a:rPr lang="en-AU" sz="3600" dirty="0"/>
              <a:t>Ensemble model</a:t>
            </a:r>
            <a:endParaRPr lang="en-US" sz="3600" dirty="0"/>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9658350" y="6356350"/>
            <a:ext cx="1695450" cy="365125"/>
          </a:xfrm>
        </p:spPr>
        <p:txBody>
          <a:bodyPr/>
          <a:lstStyle/>
          <a:p>
            <a:fld id="{A49DFD55-3C28-40EF-9E31-A92D2E4017FF}" type="slidenum">
              <a:rPr lang="en-US" smtClean="0"/>
              <a:pPr/>
              <a:t>24</a:t>
            </a:fld>
            <a:endParaRPr lang="en-US" dirty="0"/>
          </a:p>
        </p:txBody>
      </p:sp>
      <p:pic>
        <p:nvPicPr>
          <p:cNvPr id="4" name="Picture 3" descr="Chart&#10;&#10;Description automatically generated with low confidence">
            <a:extLst>
              <a:ext uri="{FF2B5EF4-FFF2-40B4-BE49-F238E27FC236}">
                <a16:creationId xmlns:a16="http://schemas.microsoft.com/office/drawing/2014/main" id="{87C7CEF4-9DFE-4D3F-9D96-9B0AE56815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0442" y="2171555"/>
            <a:ext cx="6869718" cy="1181417"/>
          </a:xfrm>
          <a:prstGeom prst="rect">
            <a:avLst/>
          </a:prstGeom>
        </p:spPr>
      </p:pic>
    </p:spTree>
    <p:extLst>
      <p:ext uri="{BB962C8B-B14F-4D97-AF65-F5344CB8AC3E}">
        <p14:creationId xmlns:p14="http://schemas.microsoft.com/office/powerpoint/2010/main" val="9786150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4263398" y="306151"/>
            <a:ext cx="3890002" cy="1093034"/>
          </a:xfrm>
        </p:spPr>
        <p:txBody>
          <a:bodyPr>
            <a:normAutofit/>
          </a:bodyPr>
          <a:lstStyle/>
          <a:p>
            <a:r>
              <a:rPr lang="en-AU" sz="3600" dirty="0"/>
              <a:t>Evaluation</a:t>
            </a:r>
            <a:endParaRPr lang="en-US" sz="3600" dirty="0"/>
          </a:p>
        </p:txBody>
      </p:sp>
      <p:sp>
        <p:nvSpPr>
          <p:cNvPr id="9" name="Date Placeholder 8">
            <a:extLst>
              <a:ext uri="{FF2B5EF4-FFF2-40B4-BE49-F238E27FC236}">
                <a16:creationId xmlns:a16="http://schemas.microsoft.com/office/drawing/2014/main" id="{B86AD343-7149-4E7C-BD28-3080F25980CF}"/>
              </a:ext>
            </a:extLst>
          </p:cNvPr>
          <p:cNvSpPr>
            <a:spLocks noGrp="1"/>
          </p:cNvSpPr>
          <p:nvPr>
            <p:ph type="dt" sz="half" idx="10"/>
          </p:nvPr>
        </p:nvSpPr>
        <p:spPr/>
        <p:txBody>
          <a:bodyPr/>
          <a:lstStyle/>
          <a:p>
            <a:r>
              <a:rPr lang="en-US" dirty="0"/>
              <a:t>20XX</a:t>
            </a:r>
          </a:p>
        </p:txBody>
      </p:sp>
      <p:sp>
        <p:nvSpPr>
          <p:cNvPr id="10" name="Footer Placeholder 9">
            <a:extLst>
              <a:ext uri="{FF2B5EF4-FFF2-40B4-BE49-F238E27FC236}">
                <a16:creationId xmlns:a16="http://schemas.microsoft.com/office/drawing/2014/main" id="{A865CC01-A53B-495A-820C-BEC2680EDC42}"/>
              </a:ext>
            </a:extLst>
          </p:cNvPr>
          <p:cNvSpPr>
            <a:spLocks noGrp="1"/>
          </p:cNvSpPr>
          <p:nvPr>
            <p:ph type="ftr" sz="quarter" idx="11"/>
          </p:nvPr>
        </p:nvSpPr>
        <p:spPr/>
        <p:txBody>
          <a:bodyPr/>
          <a:lstStyle/>
          <a:p>
            <a:r>
              <a:rPr lang="en-US" dirty="0"/>
              <a:t>PRESENTATION TITLE</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p:txBody>
          <a:bodyPr/>
          <a:lstStyle/>
          <a:p>
            <a:fld id="{A49DFD55-3C28-40EF-9E31-A92D2E4017FF}" type="slidenum">
              <a:rPr lang="en-US" smtClean="0"/>
              <a:pPr/>
              <a:t>25</a:t>
            </a:fld>
            <a:endParaRPr lang="en-US" dirty="0"/>
          </a:p>
        </p:txBody>
      </p:sp>
      <p:sp>
        <p:nvSpPr>
          <p:cNvPr id="6" name="TextBox 5">
            <a:extLst>
              <a:ext uri="{FF2B5EF4-FFF2-40B4-BE49-F238E27FC236}">
                <a16:creationId xmlns:a16="http://schemas.microsoft.com/office/drawing/2014/main" id="{DFF29D0B-514D-4B44-9DC4-9AD70B2510AB}"/>
              </a:ext>
            </a:extLst>
          </p:cNvPr>
          <p:cNvSpPr txBox="1"/>
          <p:nvPr/>
        </p:nvSpPr>
        <p:spPr>
          <a:xfrm>
            <a:off x="3316707" y="1188288"/>
            <a:ext cx="6188242" cy="307777"/>
          </a:xfrm>
          <a:prstGeom prst="rect">
            <a:avLst/>
          </a:prstGeom>
          <a:noFill/>
        </p:spPr>
        <p:txBody>
          <a:bodyPr wrap="square" rtlCol="0">
            <a:spAutoFit/>
          </a:bodyPr>
          <a:lstStyle/>
          <a:p>
            <a:r>
              <a:rPr lang="en-AU" sz="1400" dirty="0"/>
              <a:t>Compute the correlation for each gene in the prediction and the true value</a:t>
            </a:r>
          </a:p>
        </p:txBody>
      </p:sp>
      <p:pic>
        <p:nvPicPr>
          <p:cNvPr id="7" name="Picture 6" descr="Chart, line chart&#10;&#10;Description automatically generated">
            <a:extLst>
              <a:ext uri="{FF2B5EF4-FFF2-40B4-BE49-F238E27FC236}">
                <a16:creationId xmlns:a16="http://schemas.microsoft.com/office/drawing/2014/main" id="{72E25A68-6BCF-4725-88E8-13C7C1FB5D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231" y="2356384"/>
            <a:ext cx="5773629" cy="3563153"/>
          </a:xfrm>
          <a:prstGeom prst="rect">
            <a:avLst/>
          </a:prstGeom>
        </p:spPr>
      </p:pic>
      <p:graphicFrame>
        <p:nvGraphicFramePr>
          <p:cNvPr id="8" name="Table 4">
            <a:extLst>
              <a:ext uri="{FF2B5EF4-FFF2-40B4-BE49-F238E27FC236}">
                <a16:creationId xmlns:a16="http://schemas.microsoft.com/office/drawing/2014/main" id="{B9443472-94D3-4C38-8E60-EE4360C7D563}"/>
              </a:ext>
            </a:extLst>
          </p:cNvPr>
          <p:cNvGraphicFramePr>
            <a:graphicFrameLocks noGrp="1"/>
          </p:cNvGraphicFramePr>
          <p:nvPr>
            <p:extLst>
              <p:ext uri="{D42A27DB-BD31-4B8C-83A1-F6EECF244321}">
                <p14:modId xmlns:p14="http://schemas.microsoft.com/office/powerpoint/2010/main" val="2596648893"/>
              </p:ext>
            </p:extLst>
          </p:nvPr>
        </p:nvGraphicFramePr>
        <p:xfrm>
          <a:off x="6748396" y="3707227"/>
          <a:ext cx="5065378" cy="1854200"/>
        </p:xfrm>
        <a:graphic>
          <a:graphicData uri="http://schemas.openxmlformats.org/drawingml/2006/table">
            <a:tbl>
              <a:tblPr firstRow="1" bandRow="1">
                <a:tableStyleId>{073A0DAA-6AF3-43AB-8588-CEC1D06C72B9}</a:tableStyleId>
              </a:tblPr>
              <a:tblGrid>
                <a:gridCol w="1972438">
                  <a:extLst>
                    <a:ext uri="{9D8B030D-6E8A-4147-A177-3AD203B41FA5}">
                      <a16:colId xmlns:a16="http://schemas.microsoft.com/office/drawing/2014/main" val="200345448"/>
                    </a:ext>
                  </a:extLst>
                </a:gridCol>
                <a:gridCol w="1561514">
                  <a:extLst>
                    <a:ext uri="{9D8B030D-6E8A-4147-A177-3AD203B41FA5}">
                      <a16:colId xmlns:a16="http://schemas.microsoft.com/office/drawing/2014/main" val="3341798904"/>
                    </a:ext>
                  </a:extLst>
                </a:gridCol>
                <a:gridCol w="1531426">
                  <a:extLst>
                    <a:ext uri="{9D8B030D-6E8A-4147-A177-3AD203B41FA5}">
                      <a16:colId xmlns:a16="http://schemas.microsoft.com/office/drawing/2014/main" val="102103638"/>
                    </a:ext>
                  </a:extLst>
                </a:gridCol>
              </a:tblGrid>
              <a:tr h="370840">
                <a:tc rowSpan="2">
                  <a:txBody>
                    <a:bodyPr/>
                    <a:lstStyle/>
                    <a:p>
                      <a:pPr algn="ctr"/>
                      <a:r>
                        <a:rPr lang="en-AU" sz="1400" dirty="0"/>
                        <a:t>Model</a:t>
                      </a:r>
                    </a:p>
                  </a:txBody>
                  <a:tcPr/>
                </a:tc>
                <a:tc gridSpan="2">
                  <a:txBody>
                    <a:bodyPr/>
                    <a:lstStyle/>
                    <a:p>
                      <a:pPr algn="ctr"/>
                      <a:r>
                        <a:rPr lang="en-AU" sz="1400" dirty="0"/>
                        <a:t>Median Correlation</a:t>
                      </a:r>
                    </a:p>
                  </a:txBody>
                  <a:tcPr/>
                </a:tc>
                <a:tc hMerge="1">
                  <a:txBody>
                    <a:bodyPr/>
                    <a:lstStyle/>
                    <a:p>
                      <a:endParaRPr lang="en-AU" dirty="0"/>
                    </a:p>
                  </a:txBody>
                  <a:tcPr/>
                </a:tc>
                <a:extLst>
                  <a:ext uri="{0D108BD9-81ED-4DB2-BD59-A6C34878D82A}">
                    <a16:rowId xmlns:a16="http://schemas.microsoft.com/office/drawing/2014/main" val="2011727283"/>
                  </a:ext>
                </a:extLst>
              </a:tr>
              <a:tr h="370840">
                <a:tc vMerge="1">
                  <a:txBody>
                    <a:bodyPr/>
                    <a:lstStyle/>
                    <a:p>
                      <a:r>
                        <a:rPr lang="en-AU" dirty="0"/>
                        <a:t>Model</a:t>
                      </a:r>
                    </a:p>
                  </a:txBody>
                  <a:tcPr/>
                </a:tc>
                <a:tc>
                  <a:txBody>
                    <a:bodyPr/>
                    <a:lstStyle/>
                    <a:p>
                      <a:pPr algn="ctr"/>
                      <a:r>
                        <a:rPr lang="en-AU" sz="1400" dirty="0"/>
                        <a:t>Training</a:t>
                      </a:r>
                    </a:p>
                  </a:txBody>
                  <a:tcPr/>
                </a:tc>
                <a:tc>
                  <a:txBody>
                    <a:bodyPr/>
                    <a:lstStyle/>
                    <a:p>
                      <a:pPr algn="ctr"/>
                      <a:r>
                        <a:rPr lang="en-AU" sz="1400" dirty="0"/>
                        <a:t>Test</a:t>
                      </a:r>
                    </a:p>
                  </a:txBody>
                  <a:tcPr/>
                </a:tc>
                <a:extLst>
                  <a:ext uri="{0D108BD9-81ED-4DB2-BD59-A6C34878D82A}">
                    <a16:rowId xmlns:a16="http://schemas.microsoft.com/office/drawing/2014/main" val="16872033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400" err="1"/>
                        <a:t>XGBoost</a:t>
                      </a:r>
                      <a:endParaRPr lang="en-AU" sz="14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400" dirty="0"/>
                        <a:t>0.990975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400" dirty="0"/>
                        <a:t>0.4364047</a:t>
                      </a:r>
                    </a:p>
                  </a:txBody>
                  <a:tcPr/>
                </a:tc>
                <a:extLst>
                  <a:ext uri="{0D108BD9-81ED-4DB2-BD59-A6C34878D82A}">
                    <a16:rowId xmlns:a16="http://schemas.microsoft.com/office/drawing/2014/main" val="30611895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400"/>
                        <a:t>Neural Network</a:t>
                      </a:r>
                    </a:p>
                  </a:txBody>
                  <a:tcPr/>
                </a:tc>
                <a:tc>
                  <a:txBody>
                    <a:bodyPr/>
                    <a:lstStyle/>
                    <a:p>
                      <a:pPr algn="ctr"/>
                      <a:r>
                        <a:rPr lang="en-AU" sz="1400" dirty="0"/>
                        <a:t>0.6278658</a:t>
                      </a:r>
                    </a:p>
                  </a:txBody>
                  <a:tcPr/>
                </a:tc>
                <a:tc>
                  <a:txBody>
                    <a:bodyPr/>
                    <a:lstStyle/>
                    <a:p>
                      <a:pPr algn="ctr"/>
                      <a:r>
                        <a:rPr lang="en-AU" sz="1400" dirty="0"/>
                        <a:t>0.4887672</a:t>
                      </a:r>
                    </a:p>
                  </a:txBody>
                  <a:tcPr/>
                </a:tc>
                <a:extLst>
                  <a:ext uri="{0D108BD9-81ED-4DB2-BD59-A6C34878D82A}">
                    <a16:rowId xmlns:a16="http://schemas.microsoft.com/office/drawing/2014/main" val="3837097764"/>
                  </a:ext>
                </a:extLst>
              </a:tr>
              <a:tr h="370840">
                <a:tc>
                  <a:txBody>
                    <a:bodyPr/>
                    <a:lstStyle/>
                    <a:p>
                      <a:pPr algn="ctr"/>
                      <a:r>
                        <a:rPr lang="en-AU" sz="1400"/>
                        <a:t>Ensemble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400" dirty="0"/>
                        <a:t>0.9205496</a:t>
                      </a:r>
                    </a:p>
                  </a:txBody>
                  <a:tcPr/>
                </a:tc>
                <a:tc>
                  <a:txBody>
                    <a:bodyPr/>
                    <a:lstStyle/>
                    <a:p>
                      <a:pPr algn="ctr"/>
                      <a:r>
                        <a:rPr lang="en-AU" sz="1400" dirty="0"/>
                        <a:t>0.4976427</a:t>
                      </a:r>
                    </a:p>
                  </a:txBody>
                  <a:tcPr/>
                </a:tc>
                <a:extLst>
                  <a:ext uri="{0D108BD9-81ED-4DB2-BD59-A6C34878D82A}">
                    <a16:rowId xmlns:a16="http://schemas.microsoft.com/office/drawing/2014/main" val="1195417014"/>
                  </a:ext>
                </a:extLst>
              </a:tr>
            </a:tbl>
          </a:graphicData>
        </a:graphic>
      </p:graphicFrame>
    </p:spTree>
    <p:extLst>
      <p:ext uri="{BB962C8B-B14F-4D97-AF65-F5344CB8AC3E}">
        <p14:creationId xmlns:p14="http://schemas.microsoft.com/office/powerpoint/2010/main" val="18240948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1020445"/>
            <a:ext cx="2895600" cy="1325563"/>
          </a:xfrm>
        </p:spPr>
        <p:txBody>
          <a:bodyPr>
            <a:normAutofit/>
          </a:bodyPr>
          <a:lstStyle/>
          <a:p>
            <a:r>
              <a:rPr lang="en-AU" sz="3600" dirty="0"/>
              <a:t>Future Directions</a:t>
            </a:r>
            <a:endParaRPr lang="en-US" sz="3600" dirty="0"/>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499" y="2924175"/>
            <a:ext cx="3671637" cy="2519363"/>
          </a:xfrm>
        </p:spPr>
        <p:txBody>
          <a:bodyPr>
            <a:noAutofit/>
          </a:bodyPr>
          <a:lstStyle/>
          <a:p>
            <a:r>
              <a:rPr lang="en-AU" dirty="0"/>
              <a:t>Training the models on all other tissues, on the entire dataset</a:t>
            </a:r>
          </a:p>
          <a:p>
            <a:r>
              <a:rPr lang="en-AU" dirty="0"/>
              <a:t>Stacking ensemble for improved prediction</a:t>
            </a:r>
          </a:p>
          <a:p>
            <a:r>
              <a:rPr lang="en-AU" dirty="0"/>
              <a:t>Biological validation</a:t>
            </a:r>
          </a:p>
          <a:p>
            <a:r>
              <a:rPr lang="en-AU" dirty="0"/>
              <a:t>Implementation of the web application</a:t>
            </a:r>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5536305" y="6356350"/>
            <a:ext cx="987552" cy="365125"/>
          </a:xfrm>
        </p:spPr>
        <p:txBody>
          <a:bodyPr/>
          <a:lstStyle/>
          <a:p>
            <a:fld id="{A49DFD55-3C28-40EF-9E31-A92D2E4017FF}" type="slidenum">
              <a:rPr lang="en-US" smtClean="0"/>
              <a:pPr/>
              <a:t>26</a:t>
            </a:fld>
            <a:endParaRPr lang="en-US" dirty="0"/>
          </a:p>
        </p:txBody>
      </p:sp>
    </p:spTree>
    <p:extLst>
      <p:ext uri="{BB962C8B-B14F-4D97-AF65-F5344CB8AC3E}">
        <p14:creationId xmlns:p14="http://schemas.microsoft.com/office/powerpoint/2010/main" val="2345042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D0E59-4C68-4F87-9821-23C69713D980}"/>
              </a:ext>
            </a:extLst>
          </p:cNvPr>
          <p:cNvSpPr>
            <a:spLocks noGrp="1"/>
          </p:cNvSpPr>
          <p:nvPr>
            <p:ph type="title"/>
          </p:nvPr>
        </p:nvSpPr>
        <p:spPr>
          <a:xfrm>
            <a:off x="1885156" y="892177"/>
            <a:ext cx="8421688" cy="1325563"/>
          </a:xfrm>
        </p:spPr>
        <p:txBody>
          <a:bodyPr/>
          <a:lstStyle/>
          <a:p>
            <a:r>
              <a:rPr lang="en-AU" sz="2800" dirty="0"/>
              <a:t>We would like to extend a heartfelt thank you to all our mentors involved in this project!</a:t>
            </a:r>
            <a:endParaRPr lang="en-US" dirty="0"/>
          </a:p>
        </p:txBody>
      </p:sp>
      <p:sp>
        <p:nvSpPr>
          <p:cNvPr id="58" name="Slide Number Placeholder 57">
            <a:extLst>
              <a:ext uri="{FF2B5EF4-FFF2-40B4-BE49-F238E27FC236}">
                <a16:creationId xmlns:a16="http://schemas.microsoft.com/office/drawing/2014/main" id="{E1900601-8B04-4FF3-B06F-6BEFAC6556D3}"/>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27</a:t>
            </a:fld>
            <a:endParaRPr lang="en-US" dirty="0"/>
          </a:p>
        </p:txBody>
      </p:sp>
      <p:sp>
        <p:nvSpPr>
          <p:cNvPr id="4" name="TextBox 3">
            <a:extLst>
              <a:ext uri="{FF2B5EF4-FFF2-40B4-BE49-F238E27FC236}">
                <a16:creationId xmlns:a16="http://schemas.microsoft.com/office/drawing/2014/main" id="{74DFA8F2-C417-497B-B657-D1293D12ACA5}"/>
              </a:ext>
            </a:extLst>
          </p:cNvPr>
          <p:cNvSpPr txBox="1"/>
          <p:nvPr/>
        </p:nvSpPr>
        <p:spPr>
          <a:xfrm>
            <a:off x="3550527" y="3051397"/>
            <a:ext cx="5090945" cy="2862322"/>
          </a:xfrm>
          <a:prstGeom prst="rect">
            <a:avLst/>
          </a:prstGeom>
          <a:noFill/>
        </p:spPr>
        <p:txBody>
          <a:bodyPr wrap="none" rtlCol="0">
            <a:spAutoFit/>
          </a:bodyPr>
          <a:lstStyle/>
          <a:p>
            <a:pPr algn="ctr" rtl="0" fontAlgn="base"/>
            <a:r>
              <a:rPr lang="en-US" sz="1800" b="0" i="0" dirty="0">
                <a:effectLst/>
              </a:rPr>
              <a:t>Roberto </a:t>
            </a:r>
            <a:r>
              <a:rPr lang="en-US" sz="1800" b="0" i="0" dirty="0" err="1">
                <a:effectLst/>
              </a:rPr>
              <a:t>Bonelli</a:t>
            </a:r>
            <a:r>
              <a:rPr lang="en-US" sz="1800" b="0" i="0" dirty="0">
                <a:effectLst/>
              </a:rPr>
              <a:t> PhD, CSL Research </a:t>
            </a:r>
          </a:p>
          <a:p>
            <a:pPr algn="ctr" rtl="0" fontAlgn="base"/>
            <a:r>
              <a:rPr lang="en-US" sz="1800" b="0" i="0" dirty="0">
                <a:effectLst/>
              </a:rPr>
              <a:t>Brendan Ansell PhD, WEHI</a:t>
            </a:r>
          </a:p>
          <a:p>
            <a:pPr algn="ctr" rtl="0" fontAlgn="base"/>
            <a:endParaRPr lang="en-US" sz="1800" b="0" i="0" dirty="0">
              <a:effectLst/>
            </a:endParaRPr>
          </a:p>
          <a:p>
            <a:pPr algn="ctr" rtl="0" fontAlgn="base"/>
            <a:r>
              <a:rPr lang="en-US" dirty="0" err="1"/>
              <a:t>Milica</a:t>
            </a:r>
            <a:r>
              <a:rPr lang="en-US" dirty="0"/>
              <a:t> Ng</a:t>
            </a:r>
            <a:r>
              <a:rPr lang="en-US" sz="1800" b="0" i="0" dirty="0">
                <a:effectLst/>
              </a:rPr>
              <a:t>, CSL Research</a:t>
            </a:r>
          </a:p>
          <a:p>
            <a:pPr algn="ctr" rtl="0" fontAlgn="base"/>
            <a:r>
              <a:rPr lang="en-US" sz="1800" b="0" i="0" dirty="0">
                <a:effectLst/>
              </a:rPr>
              <a:t>Prof Melanie </a:t>
            </a:r>
            <a:r>
              <a:rPr lang="en-US" sz="1800" b="0" i="0" dirty="0" err="1">
                <a:effectLst/>
              </a:rPr>
              <a:t>Bahlo</a:t>
            </a:r>
            <a:r>
              <a:rPr lang="en-US" sz="1800" b="0" i="0" dirty="0">
                <a:effectLst/>
              </a:rPr>
              <a:t>, WEHI </a:t>
            </a:r>
          </a:p>
          <a:p>
            <a:pPr algn="ctr" rtl="0" fontAlgn="base"/>
            <a:r>
              <a:rPr lang="en-US" sz="1800" b="0" i="0" dirty="0" err="1">
                <a:effectLst/>
              </a:rPr>
              <a:t>Monther</a:t>
            </a:r>
            <a:r>
              <a:rPr lang="en-US" sz="1800" b="0" i="0" dirty="0">
                <a:effectLst/>
              </a:rPr>
              <a:t> </a:t>
            </a:r>
            <a:r>
              <a:rPr lang="en-US" sz="1800" b="0" i="0" dirty="0" err="1">
                <a:effectLst/>
              </a:rPr>
              <a:t>Alhamdoosh</a:t>
            </a:r>
            <a:r>
              <a:rPr lang="en-US" sz="1800" b="0" i="0" dirty="0">
                <a:effectLst/>
              </a:rPr>
              <a:t> PhD, CSL Research</a:t>
            </a:r>
          </a:p>
          <a:p>
            <a:pPr algn="ctr" rtl="0" fontAlgn="base"/>
            <a:endParaRPr lang="en-US" sz="1800" b="0" i="0" dirty="0">
              <a:effectLst/>
            </a:endParaRPr>
          </a:p>
          <a:p>
            <a:pPr algn="ctr" rtl="0" fontAlgn="base"/>
            <a:r>
              <a:rPr lang="en-US" sz="1800" b="0" i="0" dirty="0">
                <a:effectLst/>
              </a:rPr>
              <a:t>Ziad Al </a:t>
            </a:r>
            <a:r>
              <a:rPr lang="en-US" sz="1800" b="0" i="0" dirty="0" err="1">
                <a:effectLst/>
              </a:rPr>
              <a:t>Bkhetan</a:t>
            </a:r>
            <a:r>
              <a:rPr lang="en-US" sz="1800" b="0" i="0" dirty="0">
                <a:effectLst/>
              </a:rPr>
              <a:t> PhD, The University of Melbourne</a:t>
            </a:r>
          </a:p>
          <a:p>
            <a:pPr algn="ctr" rtl="0" fontAlgn="base"/>
            <a:r>
              <a:rPr lang="en-US" sz="1800" b="0" i="0" dirty="0">
                <a:effectLst/>
              </a:rPr>
              <a:t>Prof Michael </a:t>
            </a:r>
            <a:r>
              <a:rPr lang="en-US" sz="1800" b="0" i="0" dirty="0" err="1">
                <a:effectLst/>
              </a:rPr>
              <a:t>Kirley</a:t>
            </a:r>
            <a:r>
              <a:rPr lang="en-US" sz="1800" b="0" i="0" dirty="0">
                <a:effectLst/>
              </a:rPr>
              <a:t>, The University of Melbourne</a:t>
            </a:r>
          </a:p>
          <a:p>
            <a:endParaRPr lang="en-AU" dirty="0"/>
          </a:p>
        </p:txBody>
      </p:sp>
    </p:spTree>
    <p:extLst>
      <p:ext uri="{BB962C8B-B14F-4D97-AF65-F5344CB8AC3E}">
        <p14:creationId xmlns:p14="http://schemas.microsoft.com/office/powerpoint/2010/main" val="40550799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Question ?</a:t>
            </a:r>
          </a:p>
        </p:txBody>
      </p:sp>
    </p:spTree>
    <p:extLst>
      <p:ext uri="{BB962C8B-B14F-4D97-AF65-F5344CB8AC3E}">
        <p14:creationId xmlns:p14="http://schemas.microsoft.com/office/powerpoint/2010/main" val="183349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dirty="0"/>
              <a:t>THANK YOU</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29</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6A73ECD-8159-457E-9B64-54346964254B}"/>
              </a:ext>
            </a:extLst>
          </p:cNvPr>
          <p:cNvSpPr>
            <a:spLocks noGrp="1"/>
          </p:cNvSpPr>
          <p:nvPr>
            <p:ph type="title"/>
          </p:nvPr>
        </p:nvSpPr>
        <p:spPr>
          <a:xfrm>
            <a:off x="7862513" y="325493"/>
            <a:ext cx="1318693" cy="840823"/>
          </a:xfrm>
        </p:spPr>
        <p:txBody>
          <a:bodyPr>
            <a:normAutofit/>
          </a:bodyPr>
          <a:lstStyle/>
          <a:p>
            <a:r>
              <a:rPr lang="en-AU" sz="3600" dirty="0"/>
              <a:t>Data</a:t>
            </a:r>
          </a:p>
        </p:txBody>
      </p:sp>
      <p:sp>
        <p:nvSpPr>
          <p:cNvPr id="5" name="TextBox 4">
            <a:extLst>
              <a:ext uri="{FF2B5EF4-FFF2-40B4-BE49-F238E27FC236}">
                <a16:creationId xmlns:a16="http://schemas.microsoft.com/office/drawing/2014/main" id="{42B35A18-AEAD-42F5-8DE9-F2AAAE2DA0D3}"/>
              </a:ext>
            </a:extLst>
          </p:cNvPr>
          <p:cNvSpPr txBox="1"/>
          <p:nvPr/>
        </p:nvSpPr>
        <p:spPr>
          <a:xfrm>
            <a:off x="7911923" y="1389091"/>
            <a:ext cx="3789766" cy="1994905"/>
          </a:xfrm>
          <a:prstGeom prst="rect">
            <a:avLst/>
          </a:prstGeom>
          <a:noFill/>
        </p:spPr>
        <p:txBody>
          <a:bodyPr wrap="square" rtlCol="0">
            <a:spAutoFit/>
          </a:bodyPr>
          <a:lstStyle/>
          <a:p>
            <a:pPr>
              <a:lnSpc>
                <a:spcPct val="150000"/>
              </a:lnSpc>
            </a:pPr>
            <a:r>
              <a:rPr lang="en-AU" sz="1400" dirty="0">
                <a:solidFill>
                  <a:srgbClr val="000000"/>
                </a:solidFill>
              </a:rPr>
              <a:t>The Genotype-Tissue Expression (</a:t>
            </a:r>
            <a:r>
              <a:rPr lang="en-AU" sz="1400" dirty="0" err="1">
                <a:solidFill>
                  <a:srgbClr val="000000"/>
                </a:solidFill>
              </a:rPr>
              <a:t>GTEx</a:t>
            </a:r>
            <a:r>
              <a:rPr lang="en-AU" sz="1400" dirty="0">
                <a:solidFill>
                  <a:srgbClr val="000000"/>
                </a:solidFill>
              </a:rPr>
              <a:t>) </a:t>
            </a:r>
          </a:p>
          <a:p>
            <a:pPr>
              <a:lnSpc>
                <a:spcPct val="150000"/>
              </a:lnSpc>
            </a:pPr>
            <a:endParaRPr lang="en-AU" sz="1400" dirty="0">
              <a:solidFill>
                <a:srgbClr val="000000"/>
              </a:solidFill>
            </a:endParaRPr>
          </a:p>
          <a:p>
            <a:pPr>
              <a:lnSpc>
                <a:spcPct val="150000"/>
              </a:lnSpc>
            </a:pPr>
            <a:r>
              <a:rPr lang="en-AU" sz="1400" dirty="0">
                <a:solidFill>
                  <a:srgbClr val="000000"/>
                </a:solidFill>
              </a:rPr>
              <a:t>P</a:t>
            </a:r>
            <a:r>
              <a:rPr lang="en-AU" sz="1400" b="0" i="0" dirty="0">
                <a:solidFill>
                  <a:srgbClr val="000000"/>
                </a:solidFill>
                <a:effectLst/>
              </a:rPr>
              <a:t>ublicly available dataset containing gene expression of 54 post-mortem tissues from almost 1,000 individuals</a:t>
            </a:r>
          </a:p>
          <a:p>
            <a:pPr>
              <a:lnSpc>
                <a:spcPct val="150000"/>
              </a:lnSpc>
            </a:pPr>
            <a:endParaRPr lang="en-AU" sz="1400" dirty="0">
              <a:solidFill>
                <a:srgbClr val="000000"/>
              </a:solidFill>
            </a:endParaRPr>
          </a:p>
        </p:txBody>
      </p:sp>
      <p:pic>
        <p:nvPicPr>
          <p:cNvPr id="6" name="Picture 5">
            <a:extLst>
              <a:ext uri="{FF2B5EF4-FFF2-40B4-BE49-F238E27FC236}">
                <a16:creationId xmlns:a16="http://schemas.microsoft.com/office/drawing/2014/main" id="{0A7D9D87-AFB6-4409-9C29-6E0439F60426}"/>
              </a:ext>
            </a:extLst>
          </p:cNvPr>
          <p:cNvPicPr>
            <a:picLocks noChangeAspect="1"/>
          </p:cNvPicPr>
          <p:nvPr/>
        </p:nvPicPr>
        <p:blipFill>
          <a:blip r:embed="rId3"/>
          <a:stretch>
            <a:fillRect/>
          </a:stretch>
        </p:blipFill>
        <p:spPr>
          <a:xfrm>
            <a:off x="10848962" y="4802615"/>
            <a:ext cx="852727" cy="720771"/>
          </a:xfrm>
          <a:prstGeom prst="rect">
            <a:avLst/>
          </a:prstGeom>
        </p:spPr>
      </p:pic>
      <p:sp>
        <p:nvSpPr>
          <p:cNvPr id="9" name="TextBox 8">
            <a:extLst>
              <a:ext uri="{FF2B5EF4-FFF2-40B4-BE49-F238E27FC236}">
                <a16:creationId xmlns:a16="http://schemas.microsoft.com/office/drawing/2014/main" id="{778C9C9C-8FC7-4A8C-9923-903B2ED6AE0F}"/>
              </a:ext>
            </a:extLst>
          </p:cNvPr>
          <p:cNvSpPr txBox="1"/>
          <p:nvPr/>
        </p:nvSpPr>
        <p:spPr>
          <a:xfrm>
            <a:off x="0" y="6533841"/>
            <a:ext cx="7124066" cy="215444"/>
          </a:xfrm>
          <a:prstGeom prst="rect">
            <a:avLst/>
          </a:prstGeom>
          <a:noFill/>
        </p:spPr>
        <p:txBody>
          <a:bodyPr wrap="none" rtlCol="0">
            <a:spAutoFit/>
          </a:bodyPr>
          <a:lstStyle/>
          <a:p>
            <a:r>
              <a:rPr lang="en-AU" sz="800" dirty="0"/>
              <a:t>Image source: https://www.researchgate.net/figure/Sample-and-data-types-in-the-GTEx-v8-study-A-Illustration-of-the-54-tissue-types_fig1_336246636</a:t>
            </a:r>
          </a:p>
        </p:txBody>
      </p:sp>
      <p:pic>
        <p:nvPicPr>
          <p:cNvPr id="8" name="Picture 7" descr="Diagram&#10;&#10;Description automatically generated">
            <a:extLst>
              <a:ext uri="{FF2B5EF4-FFF2-40B4-BE49-F238E27FC236}">
                <a16:creationId xmlns:a16="http://schemas.microsoft.com/office/drawing/2014/main" id="{F083F2CB-CBF1-46B3-AB95-9D379DDA76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339" y="745903"/>
            <a:ext cx="6172345" cy="5312789"/>
          </a:xfrm>
          <a:prstGeom prst="rect">
            <a:avLst/>
          </a:prstGeom>
        </p:spPr>
      </p:pic>
      <p:sp>
        <p:nvSpPr>
          <p:cNvPr id="2" name="TextBox 1">
            <a:extLst>
              <a:ext uri="{FF2B5EF4-FFF2-40B4-BE49-F238E27FC236}">
                <a16:creationId xmlns:a16="http://schemas.microsoft.com/office/drawing/2014/main" id="{57A3AA17-F310-4F1C-BF79-E6CDA34515F8}"/>
              </a:ext>
            </a:extLst>
          </p:cNvPr>
          <p:cNvSpPr txBox="1"/>
          <p:nvPr/>
        </p:nvSpPr>
        <p:spPr>
          <a:xfrm>
            <a:off x="7769914" y="5024500"/>
            <a:ext cx="3079048" cy="276999"/>
          </a:xfrm>
          <a:prstGeom prst="rect">
            <a:avLst/>
          </a:prstGeom>
          <a:noFill/>
        </p:spPr>
        <p:txBody>
          <a:bodyPr wrap="none" rtlCol="0">
            <a:spAutoFit/>
          </a:bodyPr>
          <a:lstStyle/>
          <a:p>
            <a:r>
              <a:rPr lang="en-AU" sz="1200" dirty="0">
                <a:solidFill>
                  <a:srgbClr val="000000"/>
                </a:solidFill>
              </a:rPr>
              <a:t>Website: https://www.gtexportal.org/home/</a:t>
            </a:r>
            <a:endParaRPr lang="en-AU" sz="1200" b="0" i="0" dirty="0">
              <a:solidFill>
                <a:srgbClr val="000000"/>
              </a:solidFill>
              <a:effectLst/>
            </a:endParaRPr>
          </a:p>
        </p:txBody>
      </p:sp>
    </p:spTree>
    <p:extLst>
      <p:ext uri="{BB962C8B-B14F-4D97-AF65-F5344CB8AC3E}">
        <p14:creationId xmlns:p14="http://schemas.microsoft.com/office/powerpoint/2010/main" val="3074491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500145" y="751538"/>
            <a:ext cx="3673433" cy="823912"/>
          </a:xfrm>
        </p:spPr>
        <p:txBody>
          <a:bodyPr>
            <a:normAutofit/>
          </a:bodyPr>
          <a:lstStyle/>
          <a:p>
            <a:r>
              <a:rPr lang="en-US" sz="3600" dirty="0"/>
              <a:t>Problem</a:t>
            </a:r>
          </a:p>
        </p:txBody>
      </p:sp>
      <p:sp>
        <p:nvSpPr>
          <p:cNvPr id="8" name="Content Placeholder 7">
            <a:extLst>
              <a:ext uri="{FF2B5EF4-FFF2-40B4-BE49-F238E27FC236}">
                <a16:creationId xmlns:a16="http://schemas.microsoft.com/office/drawing/2014/main" id="{C9FA0B0D-7B36-4D63-86BD-20E6E1B6A0D8}"/>
              </a:ext>
            </a:extLst>
          </p:cNvPr>
          <p:cNvSpPr>
            <a:spLocks noGrp="1"/>
          </p:cNvSpPr>
          <p:nvPr>
            <p:ph sz="half" idx="14"/>
          </p:nvPr>
        </p:nvSpPr>
        <p:spPr>
          <a:xfrm>
            <a:off x="1934693" y="1574763"/>
            <a:ext cx="8520908" cy="1120183"/>
          </a:xfrm>
        </p:spPr>
        <p:txBody>
          <a:bodyPr>
            <a:normAutofit/>
          </a:bodyPr>
          <a:lstStyle/>
          <a:p>
            <a:pPr marL="285750" indent="-285750" algn="just">
              <a:lnSpc>
                <a:spcPct val="150000"/>
              </a:lnSpc>
              <a:buFont typeface="Wingdings" panose="05000000000000000000" pitchFamily="2" charset="2"/>
              <a:buChar char="§"/>
            </a:pPr>
            <a:r>
              <a:rPr lang="en-AU" sz="1400" b="0" i="0" dirty="0">
                <a:solidFill>
                  <a:srgbClr val="000000"/>
                </a:solidFill>
                <a:effectLst/>
              </a:rPr>
              <a:t>Gene expression varies across tissues</a:t>
            </a:r>
          </a:p>
          <a:p>
            <a:pPr marL="285750" indent="-285750" algn="just">
              <a:lnSpc>
                <a:spcPct val="150000"/>
              </a:lnSpc>
              <a:buFont typeface="Wingdings" panose="05000000000000000000" pitchFamily="2" charset="2"/>
              <a:buChar char="§"/>
            </a:pPr>
            <a:r>
              <a:rPr lang="en-AU" sz="1400" dirty="0">
                <a:solidFill>
                  <a:srgbClr val="000000"/>
                </a:solidFill>
              </a:rPr>
              <a:t>O</a:t>
            </a:r>
            <a:r>
              <a:rPr lang="en-AU" sz="1400" b="0" i="0" dirty="0">
                <a:solidFill>
                  <a:srgbClr val="000000"/>
                </a:solidFill>
                <a:effectLst/>
              </a:rPr>
              <a:t>btaining samples from heart, lung, brain and other organs is often not possible</a:t>
            </a:r>
            <a:endParaRPr lang="en-AU" sz="1400" dirty="0"/>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a:t>
            </a:fld>
            <a:endParaRPr lang="en-US" dirty="0"/>
          </a:p>
        </p:txBody>
      </p:sp>
      <p:sp>
        <p:nvSpPr>
          <p:cNvPr id="26" name="Title 1">
            <a:extLst>
              <a:ext uri="{FF2B5EF4-FFF2-40B4-BE49-F238E27FC236}">
                <a16:creationId xmlns:a16="http://schemas.microsoft.com/office/drawing/2014/main" id="{597171FC-DD28-41A2-8862-26B2D011BD7B}"/>
              </a:ext>
            </a:extLst>
          </p:cNvPr>
          <p:cNvSpPr txBox="1">
            <a:spLocks/>
          </p:cNvSpPr>
          <p:nvPr/>
        </p:nvSpPr>
        <p:spPr>
          <a:xfrm>
            <a:off x="1135187" y="2762319"/>
            <a:ext cx="3673433" cy="82391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AU" sz="3600" dirty="0"/>
              <a:t>Goal</a:t>
            </a:r>
          </a:p>
        </p:txBody>
      </p:sp>
      <p:grpSp>
        <p:nvGrpSpPr>
          <p:cNvPr id="48" name="Group 47">
            <a:extLst>
              <a:ext uri="{FF2B5EF4-FFF2-40B4-BE49-F238E27FC236}">
                <a16:creationId xmlns:a16="http://schemas.microsoft.com/office/drawing/2014/main" id="{94C93B35-C0FD-4170-91EA-C73F60EA965D}"/>
              </a:ext>
            </a:extLst>
          </p:cNvPr>
          <p:cNvGrpSpPr/>
          <p:nvPr/>
        </p:nvGrpSpPr>
        <p:grpSpPr>
          <a:xfrm>
            <a:off x="2061883" y="3660341"/>
            <a:ext cx="6793360" cy="2878571"/>
            <a:chOff x="2061883" y="3429000"/>
            <a:chExt cx="6793360" cy="2878571"/>
          </a:xfrm>
        </p:grpSpPr>
        <p:grpSp>
          <p:nvGrpSpPr>
            <p:cNvPr id="46" name="Group 45">
              <a:extLst>
                <a:ext uri="{FF2B5EF4-FFF2-40B4-BE49-F238E27FC236}">
                  <a16:creationId xmlns:a16="http://schemas.microsoft.com/office/drawing/2014/main" id="{60718FB5-D0DE-4CA4-A3A8-D260B16AAFFA}"/>
                </a:ext>
              </a:extLst>
            </p:cNvPr>
            <p:cNvGrpSpPr/>
            <p:nvPr/>
          </p:nvGrpSpPr>
          <p:grpSpPr>
            <a:xfrm>
              <a:off x="2061883" y="3429000"/>
              <a:ext cx="6793360" cy="2878571"/>
              <a:chOff x="2061883" y="3429000"/>
              <a:chExt cx="6793360" cy="2878571"/>
            </a:xfrm>
          </p:grpSpPr>
          <p:grpSp>
            <p:nvGrpSpPr>
              <p:cNvPr id="35" name="Group 34">
                <a:extLst>
                  <a:ext uri="{FF2B5EF4-FFF2-40B4-BE49-F238E27FC236}">
                    <a16:creationId xmlns:a16="http://schemas.microsoft.com/office/drawing/2014/main" id="{F68B1792-82A9-446A-A9A1-447402A3F3E7}"/>
                  </a:ext>
                </a:extLst>
              </p:cNvPr>
              <p:cNvGrpSpPr/>
              <p:nvPr/>
            </p:nvGrpSpPr>
            <p:grpSpPr>
              <a:xfrm>
                <a:off x="2061883" y="3429000"/>
                <a:ext cx="6793360" cy="2833186"/>
                <a:chOff x="473713" y="2525436"/>
                <a:chExt cx="9432286" cy="3746696"/>
              </a:xfrm>
            </p:grpSpPr>
            <p:grpSp>
              <p:nvGrpSpPr>
                <p:cNvPr id="36" name="Group 35">
                  <a:extLst>
                    <a:ext uri="{FF2B5EF4-FFF2-40B4-BE49-F238E27FC236}">
                      <a16:creationId xmlns:a16="http://schemas.microsoft.com/office/drawing/2014/main" id="{7722D32E-578B-44A9-A1C6-A54EF37ED2FB}"/>
                    </a:ext>
                  </a:extLst>
                </p:cNvPr>
                <p:cNvGrpSpPr/>
                <p:nvPr/>
              </p:nvGrpSpPr>
              <p:grpSpPr>
                <a:xfrm>
                  <a:off x="2285999" y="2525436"/>
                  <a:ext cx="7620000" cy="3704774"/>
                  <a:chOff x="2285999" y="2525436"/>
                  <a:chExt cx="7620000" cy="3704774"/>
                </a:xfrm>
              </p:grpSpPr>
              <p:pic>
                <p:nvPicPr>
                  <p:cNvPr id="40" name="Picture 39" descr="A screenshot of a video game&#10;&#10;Description automatically generated">
                    <a:extLst>
                      <a:ext uri="{FF2B5EF4-FFF2-40B4-BE49-F238E27FC236}">
                        <a16:creationId xmlns:a16="http://schemas.microsoft.com/office/drawing/2014/main" id="{87D89DE8-B3AB-4F68-B7C9-11317A42B9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999" y="2525436"/>
                    <a:ext cx="7620000" cy="3657600"/>
                  </a:xfrm>
                  <a:prstGeom prst="rect">
                    <a:avLst/>
                  </a:prstGeom>
                </p:spPr>
              </p:pic>
              <p:sp>
                <p:nvSpPr>
                  <p:cNvPr id="41" name="Rectangle 40">
                    <a:extLst>
                      <a:ext uri="{FF2B5EF4-FFF2-40B4-BE49-F238E27FC236}">
                        <a16:creationId xmlns:a16="http://schemas.microsoft.com/office/drawing/2014/main" id="{2DEA65D0-CD84-4BE7-9191-214C81E5CEBD}"/>
                      </a:ext>
                    </a:extLst>
                  </p:cNvPr>
                  <p:cNvSpPr/>
                  <p:nvPr/>
                </p:nvSpPr>
                <p:spPr>
                  <a:xfrm>
                    <a:off x="4063220" y="5800860"/>
                    <a:ext cx="4065563" cy="429350"/>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Al</a:t>
                    </a:r>
                  </a:p>
                </p:txBody>
              </p:sp>
              <p:sp>
                <p:nvSpPr>
                  <p:cNvPr id="42" name="TextBox 41">
                    <a:extLst>
                      <a:ext uri="{FF2B5EF4-FFF2-40B4-BE49-F238E27FC236}">
                        <a16:creationId xmlns:a16="http://schemas.microsoft.com/office/drawing/2014/main" id="{3DCEE44F-BA54-4532-B630-F041FD153D6E}"/>
                      </a:ext>
                    </a:extLst>
                  </p:cNvPr>
                  <p:cNvSpPr txBox="1"/>
                  <p:nvPr/>
                </p:nvSpPr>
                <p:spPr>
                  <a:xfrm>
                    <a:off x="4684397" y="5800860"/>
                    <a:ext cx="2460032" cy="369332"/>
                  </a:xfrm>
                  <a:prstGeom prst="rect">
                    <a:avLst/>
                  </a:prstGeom>
                  <a:noFill/>
                </p:spPr>
                <p:txBody>
                  <a:bodyPr wrap="none" rtlCol="0">
                    <a:spAutoFit/>
                  </a:bodyPr>
                  <a:lstStyle/>
                  <a:p>
                    <a:r>
                      <a:rPr lang="en-AU" dirty="0">
                        <a:solidFill>
                          <a:schemeClr val="accent2">
                            <a:lumMod val="75000"/>
                          </a:schemeClr>
                        </a:solidFill>
                      </a:rPr>
                      <a:t>Algorithms + techniques</a:t>
                    </a:r>
                  </a:p>
                </p:txBody>
              </p:sp>
            </p:grpSp>
            <p:sp>
              <p:nvSpPr>
                <p:cNvPr id="37" name="TextBox 36">
                  <a:extLst>
                    <a:ext uri="{FF2B5EF4-FFF2-40B4-BE49-F238E27FC236}">
                      <a16:creationId xmlns:a16="http://schemas.microsoft.com/office/drawing/2014/main" id="{30F3D5D9-6488-459D-9E5D-D8F2B29FC57E}"/>
                    </a:ext>
                  </a:extLst>
                </p:cNvPr>
                <p:cNvSpPr txBox="1"/>
                <p:nvPr/>
              </p:nvSpPr>
              <p:spPr>
                <a:xfrm>
                  <a:off x="473713" y="5616194"/>
                  <a:ext cx="2962286" cy="369332"/>
                </a:xfrm>
                <a:prstGeom prst="rect">
                  <a:avLst/>
                </a:prstGeom>
                <a:noFill/>
              </p:spPr>
              <p:txBody>
                <a:bodyPr wrap="none" rtlCol="0">
                  <a:spAutoFit/>
                </a:bodyPr>
                <a:lstStyle/>
                <a:p>
                  <a:r>
                    <a:rPr lang="en-AU" sz="1200" dirty="0"/>
                    <a:t>Whole blood gene expression</a:t>
                  </a:r>
                </a:p>
              </p:txBody>
            </p:sp>
            <p:sp>
              <p:nvSpPr>
                <p:cNvPr id="38" name="TextBox 37">
                  <a:extLst>
                    <a:ext uri="{FF2B5EF4-FFF2-40B4-BE49-F238E27FC236}">
                      <a16:creationId xmlns:a16="http://schemas.microsoft.com/office/drawing/2014/main" id="{3D488C0E-12F9-45ED-8D0E-93837B828279}"/>
                    </a:ext>
                  </a:extLst>
                </p:cNvPr>
                <p:cNvSpPr txBox="1"/>
                <p:nvPr/>
              </p:nvSpPr>
              <p:spPr>
                <a:xfrm>
                  <a:off x="473713" y="5902800"/>
                  <a:ext cx="2763513" cy="369332"/>
                </a:xfrm>
                <a:prstGeom prst="rect">
                  <a:avLst/>
                </a:prstGeom>
                <a:noFill/>
              </p:spPr>
              <p:txBody>
                <a:bodyPr wrap="none" rtlCol="0">
                  <a:spAutoFit/>
                </a:bodyPr>
                <a:lstStyle/>
                <a:p>
                  <a:r>
                    <a:rPr lang="en-AU" sz="1200" dirty="0"/>
                    <a:t>(+Tissue X gene expression)</a:t>
                  </a:r>
                </a:p>
              </p:txBody>
            </p:sp>
          </p:grpSp>
          <p:cxnSp>
            <p:nvCxnSpPr>
              <p:cNvPr id="43" name="Straight Arrow Connector 42">
                <a:extLst>
                  <a:ext uri="{FF2B5EF4-FFF2-40B4-BE49-F238E27FC236}">
                    <a16:creationId xmlns:a16="http://schemas.microsoft.com/office/drawing/2014/main" id="{5351235F-F30A-4C0B-87F2-ACE616857B4E}"/>
                  </a:ext>
                </a:extLst>
              </p:cNvPr>
              <p:cNvCxnSpPr>
                <a:cxnSpLocks/>
              </p:cNvCxnSpPr>
              <p:nvPr/>
            </p:nvCxnSpPr>
            <p:spPr>
              <a:xfrm flipH="1">
                <a:off x="3003257" y="5292449"/>
                <a:ext cx="333604" cy="3880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5" name="Rectangle 44">
                <a:extLst>
                  <a:ext uri="{FF2B5EF4-FFF2-40B4-BE49-F238E27FC236}">
                    <a16:creationId xmlns:a16="http://schemas.microsoft.com/office/drawing/2014/main" id="{3C1E7730-8902-480E-A8C4-A2C149B4F16D}"/>
                  </a:ext>
                </a:extLst>
              </p:cNvPr>
              <p:cNvSpPr/>
              <p:nvPr/>
            </p:nvSpPr>
            <p:spPr>
              <a:xfrm>
                <a:off x="5094519" y="5982904"/>
                <a:ext cx="2771299" cy="324667"/>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Al</a:t>
                </a:r>
              </a:p>
            </p:txBody>
          </p:sp>
        </p:grpSp>
        <p:sp>
          <p:nvSpPr>
            <p:cNvPr id="47" name="TextBox 46">
              <a:extLst>
                <a:ext uri="{FF2B5EF4-FFF2-40B4-BE49-F238E27FC236}">
                  <a16:creationId xmlns:a16="http://schemas.microsoft.com/office/drawing/2014/main" id="{02412B5A-1901-4C61-A83D-C4D4C1C9DF39}"/>
                </a:ext>
              </a:extLst>
            </p:cNvPr>
            <p:cNvSpPr txBox="1"/>
            <p:nvPr/>
          </p:nvSpPr>
          <p:spPr>
            <a:xfrm>
              <a:off x="4808620" y="5861153"/>
              <a:ext cx="2316211" cy="338554"/>
            </a:xfrm>
            <a:prstGeom prst="rect">
              <a:avLst/>
            </a:prstGeom>
            <a:noFill/>
          </p:spPr>
          <p:txBody>
            <a:bodyPr wrap="none" rtlCol="0">
              <a:spAutoFit/>
            </a:bodyPr>
            <a:lstStyle/>
            <a:p>
              <a:r>
                <a:rPr lang="en-AU" sz="1600" dirty="0">
                  <a:solidFill>
                    <a:schemeClr val="accent2">
                      <a:lumMod val="75000"/>
                    </a:schemeClr>
                  </a:solidFill>
                </a:rPr>
                <a:t>Algorithms + techniques</a:t>
              </a:r>
            </a:p>
          </p:txBody>
        </p:sp>
      </p:grpSp>
      <p:sp>
        <p:nvSpPr>
          <p:cNvPr id="50" name="TextBox 49">
            <a:extLst>
              <a:ext uri="{FF2B5EF4-FFF2-40B4-BE49-F238E27FC236}">
                <a16:creationId xmlns:a16="http://schemas.microsoft.com/office/drawing/2014/main" id="{283A49A1-8BE5-4116-85C5-3E267DE35DB3}"/>
              </a:ext>
            </a:extLst>
          </p:cNvPr>
          <p:cNvSpPr txBox="1"/>
          <p:nvPr/>
        </p:nvSpPr>
        <p:spPr>
          <a:xfrm>
            <a:off x="46034" y="6635647"/>
            <a:ext cx="1888659" cy="215444"/>
          </a:xfrm>
          <a:prstGeom prst="rect">
            <a:avLst/>
          </a:prstGeom>
          <a:noFill/>
        </p:spPr>
        <p:txBody>
          <a:bodyPr wrap="none" rtlCol="0">
            <a:spAutoFit/>
          </a:bodyPr>
          <a:lstStyle/>
          <a:p>
            <a:r>
              <a:rPr lang="en-AU" sz="800" dirty="0"/>
              <a:t>Image source: https://quantdare.com/</a:t>
            </a:r>
          </a:p>
        </p:txBody>
      </p:sp>
    </p:spTree>
    <p:extLst>
      <p:ext uri="{BB962C8B-B14F-4D97-AF65-F5344CB8AC3E}">
        <p14:creationId xmlns:p14="http://schemas.microsoft.com/office/powerpoint/2010/main" val="1429429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C90996-028B-4068-9BA8-6AAAC3049547}"/>
              </a:ext>
            </a:extLst>
          </p:cNvPr>
          <p:cNvGrpSpPr/>
          <p:nvPr/>
        </p:nvGrpSpPr>
        <p:grpSpPr>
          <a:xfrm>
            <a:off x="5801013" y="995305"/>
            <a:ext cx="5066004" cy="2955282"/>
            <a:chOff x="5801013" y="995305"/>
            <a:chExt cx="5066004" cy="2955282"/>
          </a:xfrm>
        </p:grpSpPr>
        <p:grpSp>
          <p:nvGrpSpPr>
            <p:cNvPr id="36" name="Group 35">
              <a:extLst>
                <a:ext uri="{FF2B5EF4-FFF2-40B4-BE49-F238E27FC236}">
                  <a16:creationId xmlns:a16="http://schemas.microsoft.com/office/drawing/2014/main" id="{66A0B96C-5892-400C-A3E7-230A2718B8EA}"/>
                </a:ext>
              </a:extLst>
            </p:cNvPr>
            <p:cNvGrpSpPr/>
            <p:nvPr/>
          </p:nvGrpSpPr>
          <p:grpSpPr>
            <a:xfrm>
              <a:off x="5801013" y="1744142"/>
              <a:ext cx="5066004" cy="2206445"/>
              <a:chOff x="5794829" y="2222084"/>
              <a:chExt cx="4778546" cy="1676791"/>
            </a:xfrm>
          </p:grpSpPr>
          <p:grpSp>
            <p:nvGrpSpPr>
              <p:cNvPr id="28" name="Group 27">
                <a:extLst>
                  <a:ext uri="{FF2B5EF4-FFF2-40B4-BE49-F238E27FC236}">
                    <a16:creationId xmlns:a16="http://schemas.microsoft.com/office/drawing/2014/main" id="{7A8E61AF-869D-49E0-93CE-412E8E81BD5F}"/>
                  </a:ext>
                </a:extLst>
              </p:cNvPr>
              <p:cNvGrpSpPr/>
              <p:nvPr/>
            </p:nvGrpSpPr>
            <p:grpSpPr>
              <a:xfrm>
                <a:off x="6096000" y="2222084"/>
                <a:ext cx="4477375" cy="1592671"/>
                <a:chOff x="6096000" y="2222084"/>
                <a:chExt cx="4477375" cy="1592671"/>
              </a:xfrm>
            </p:grpSpPr>
            <p:pic>
              <p:nvPicPr>
                <p:cNvPr id="12" name="Picture 11" descr="Table&#10;&#10;Description automatically generated with medium confidence">
                  <a:extLst>
                    <a:ext uri="{FF2B5EF4-FFF2-40B4-BE49-F238E27FC236}">
                      <a16:creationId xmlns:a16="http://schemas.microsoft.com/office/drawing/2014/main" id="{10235A2B-662B-41C4-93D6-85BC3448C1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290542"/>
                  <a:ext cx="4372585" cy="1524213"/>
                </a:xfrm>
                <a:prstGeom prst="rect">
                  <a:avLst/>
                </a:prstGeom>
              </p:spPr>
            </p:pic>
            <p:sp>
              <p:nvSpPr>
                <p:cNvPr id="27" name="Oval 26">
                  <a:extLst>
                    <a:ext uri="{FF2B5EF4-FFF2-40B4-BE49-F238E27FC236}">
                      <a16:creationId xmlns:a16="http://schemas.microsoft.com/office/drawing/2014/main" id="{6921BAB9-7036-41AF-90E4-A4E641F6ADFE}"/>
                    </a:ext>
                  </a:extLst>
                </p:cNvPr>
                <p:cNvSpPr/>
                <p:nvPr/>
              </p:nvSpPr>
              <p:spPr>
                <a:xfrm>
                  <a:off x="6774633" y="2222084"/>
                  <a:ext cx="3798742" cy="502215"/>
                </a:xfrm>
                <a:prstGeom prst="ellipse">
                  <a:avLst/>
                </a:prstGeom>
                <a:noFill/>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grpSp>
          <p:sp>
            <p:nvSpPr>
              <p:cNvPr id="35" name="Oval 34">
                <a:extLst>
                  <a:ext uri="{FF2B5EF4-FFF2-40B4-BE49-F238E27FC236}">
                    <a16:creationId xmlns:a16="http://schemas.microsoft.com/office/drawing/2014/main" id="{C747566F-4C7C-44B7-80B6-8C5E5D594325}"/>
                  </a:ext>
                </a:extLst>
              </p:cNvPr>
              <p:cNvSpPr/>
              <p:nvPr/>
            </p:nvSpPr>
            <p:spPr>
              <a:xfrm rot="16200000">
                <a:off x="5878315" y="2494707"/>
                <a:ext cx="1320682" cy="1487653"/>
              </a:xfrm>
              <a:prstGeom prst="ellipse">
                <a:avLst/>
              </a:prstGeom>
              <a:noFill/>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grpSp>
        <p:pic>
          <p:nvPicPr>
            <p:cNvPr id="5" name="Graphic 4" descr="Lungs">
              <a:extLst>
                <a:ext uri="{FF2B5EF4-FFF2-40B4-BE49-F238E27FC236}">
                  <a16:creationId xmlns:a16="http://schemas.microsoft.com/office/drawing/2014/main" id="{1BDDA9E0-7CA6-45B1-BB46-24630E758F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34015" y="995305"/>
              <a:ext cx="708528" cy="708528"/>
            </a:xfrm>
            <a:prstGeom prst="rect">
              <a:avLst/>
            </a:prstGeom>
          </p:spPr>
        </p:pic>
      </p:grpSp>
      <p:grpSp>
        <p:nvGrpSpPr>
          <p:cNvPr id="6" name="Group 5">
            <a:extLst>
              <a:ext uri="{FF2B5EF4-FFF2-40B4-BE49-F238E27FC236}">
                <a16:creationId xmlns:a16="http://schemas.microsoft.com/office/drawing/2014/main" id="{767090C0-0038-471F-A9A8-927ACD5D0818}"/>
              </a:ext>
            </a:extLst>
          </p:cNvPr>
          <p:cNvGrpSpPr/>
          <p:nvPr/>
        </p:nvGrpSpPr>
        <p:grpSpPr>
          <a:xfrm>
            <a:off x="5794830" y="4039236"/>
            <a:ext cx="5066003" cy="2651152"/>
            <a:chOff x="5794830" y="4039236"/>
            <a:chExt cx="5066003" cy="2651152"/>
          </a:xfrm>
        </p:grpSpPr>
        <p:grpSp>
          <p:nvGrpSpPr>
            <p:cNvPr id="41" name="Group 40">
              <a:extLst>
                <a:ext uri="{FF2B5EF4-FFF2-40B4-BE49-F238E27FC236}">
                  <a16:creationId xmlns:a16="http://schemas.microsoft.com/office/drawing/2014/main" id="{C633222F-2A60-4DCC-B059-EA5075938C38}"/>
                </a:ext>
              </a:extLst>
            </p:cNvPr>
            <p:cNvGrpSpPr/>
            <p:nvPr/>
          </p:nvGrpSpPr>
          <p:grpSpPr>
            <a:xfrm>
              <a:off x="5794830" y="4684717"/>
              <a:ext cx="5066003" cy="2005671"/>
              <a:chOff x="5794830" y="4808097"/>
              <a:chExt cx="4778545" cy="1747749"/>
            </a:xfrm>
          </p:grpSpPr>
          <p:grpSp>
            <p:nvGrpSpPr>
              <p:cNvPr id="33" name="Group 32">
                <a:extLst>
                  <a:ext uri="{FF2B5EF4-FFF2-40B4-BE49-F238E27FC236}">
                    <a16:creationId xmlns:a16="http://schemas.microsoft.com/office/drawing/2014/main" id="{ACDAF818-0FCC-431F-8208-5DA3DCCC1D12}"/>
                  </a:ext>
                </a:extLst>
              </p:cNvPr>
              <p:cNvGrpSpPr/>
              <p:nvPr/>
            </p:nvGrpSpPr>
            <p:grpSpPr>
              <a:xfrm>
                <a:off x="6096000" y="4808097"/>
                <a:ext cx="4477375" cy="1587917"/>
                <a:chOff x="6096000" y="4808097"/>
                <a:chExt cx="4477375" cy="1587917"/>
              </a:xfrm>
            </p:grpSpPr>
            <p:pic>
              <p:nvPicPr>
                <p:cNvPr id="23" name="Picture 22" descr="Table&#10;&#10;Description automatically generated">
                  <a:extLst>
                    <a:ext uri="{FF2B5EF4-FFF2-40B4-BE49-F238E27FC236}">
                      <a16:creationId xmlns:a16="http://schemas.microsoft.com/office/drawing/2014/main" id="{B27DB631-5F83-4043-BE64-565831B898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4843222"/>
                  <a:ext cx="4477375" cy="1552792"/>
                </a:xfrm>
                <a:prstGeom prst="rect">
                  <a:avLst/>
                </a:prstGeom>
              </p:spPr>
            </p:pic>
            <p:sp>
              <p:nvSpPr>
                <p:cNvPr id="31" name="Oval 30">
                  <a:extLst>
                    <a:ext uri="{FF2B5EF4-FFF2-40B4-BE49-F238E27FC236}">
                      <a16:creationId xmlns:a16="http://schemas.microsoft.com/office/drawing/2014/main" id="{2F22DF68-8077-49DE-B98B-7A3C8C60969E}"/>
                    </a:ext>
                  </a:extLst>
                </p:cNvPr>
                <p:cNvSpPr/>
                <p:nvPr/>
              </p:nvSpPr>
              <p:spPr>
                <a:xfrm>
                  <a:off x="6774633" y="4808097"/>
                  <a:ext cx="3798742" cy="502215"/>
                </a:xfrm>
                <a:prstGeom prst="ellipse">
                  <a:avLst/>
                </a:prstGeom>
                <a:noFill/>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grpSp>
          <p:sp>
            <p:nvSpPr>
              <p:cNvPr id="40" name="Oval 39">
                <a:extLst>
                  <a:ext uri="{FF2B5EF4-FFF2-40B4-BE49-F238E27FC236}">
                    <a16:creationId xmlns:a16="http://schemas.microsoft.com/office/drawing/2014/main" id="{28329972-E905-4A39-B46A-9E00A64DB773}"/>
                  </a:ext>
                </a:extLst>
              </p:cNvPr>
              <p:cNvSpPr/>
              <p:nvPr/>
            </p:nvSpPr>
            <p:spPr>
              <a:xfrm rot="16200000">
                <a:off x="5795603" y="5068966"/>
                <a:ext cx="1486107" cy="1487654"/>
              </a:xfrm>
              <a:prstGeom prst="ellipse">
                <a:avLst/>
              </a:prstGeom>
              <a:noFill/>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grpSp>
        <p:pic>
          <p:nvPicPr>
            <p:cNvPr id="7" name="Graphic 6" descr="Brain">
              <a:extLst>
                <a:ext uri="{FF2B5EF4-FFF2-40B4-BE49-F238E27FC236}">
                  <a16:creationId xmlns:a16="http://schemas.microsoft.com/office/drawing/2014/main" id="{A5782066-4079-4B0F-B883-20D935B5EDB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34015" y="4039236"/>
              <a:ext cx="728052" cy="728052"/>
            </a:xfrm>
            <a:prstGeom prst="rect">
              <a:avLst/>
            </a:prstGeom>
          </p:spPr>
        </p:pic>
      </p:grpSp>
      <p:grpSp>
        <p:nvGrpSpPr>
          <p:cNvPr id="2" name="Group 1">
            <a:extLst>
              <a:ext uri="{FF2B5EF4-FFF2-40B4-BE49-F238E27FC236}">
                <a16:creationId xmlns:a16="http://schemas.microsoft.com/office/drawing/2014/main" id="{7DCE718E-72D7-4747-A5A2-29C55AA793EE}"/>
              </a:ext>
            </a:extLst>
          </p:cNvPr>
          <p:cNvGrpSpPr/>
          <p:nvPr/>
        </p:nvGrpSpPr>
        <p:grpSpPr>
          <a:xfrm>
            <a:off x="531396" y="1005233"/>
            <a:ext cx="5159974" cy="2944826"/>
            <a:chOff x="531396" y="1005233"/>
            <a:chExt cx="5159974" cy="2944826"/>
          </a:xfrm>
        </p:grpSpPr>
        <p:grpSp>
          <p:nvGrpSpPr>
            <p:cNvPr id="37" name="Group 36">
              <a:extLst>
                <a:ext uri="{FF2B5EF4-FFF2-40B4-BE49-F238E27FC236}">
                  <a16:creationId xmlns:a16="http://schemas.microsoft.com/office/drawing/2014/main" id="{3B71CFC8-2F6F-4E76-BFF0-2AE40557BCF5}"/>
                </a:ext>
              </a:extLst>
            </p:cNvPr>
            <p:cNvGrpSpPr/>
            <p:nvPr/>
          </p:nvGrpSpPr>
          <p:grpSpPr>
            <a:xfrm>
              <a:off x="531396" y="1713761"/>
              <a:ext cx="5159974" cy="2236298"/>
              <a:chOff x="517835" y="2238288"/>
              <a:chExt cx="4668826" cy="1635920"/>
            </a:xfrm>
          </p:grpSpPr>
          <p:grpSp>
            <p:nvGrpSpPr>
              <p:cNvPr id="29" name="Group 28">
                <a:extLst>
                  <a:ext uri="{FF2B5EF4-FFF2-40B4-BE49-F238E27FC236}">
                    <a16:creationId xmlns:a16="http://schemas.microsoft.com/office/drawing/2014/main" id="{3EC2B101-A6F4-45AC-A1A6-7E1B06F6C79A}"/>
                  </a:ext>
                </a:extLst>
              </p:cNvPr>
              <p:cNvGrpSpPr/>
              <p:nvPr/>
            </p:nvGrpSpPr>
            <p:grpSpPr>
              <a:xfrm>
                <a:off x="785497" y="2238288"/>
                <a:ext cx="4401164" cy="1582999"/>
                <a:chOff x="994736" y="2222084"/>
                <a:chExt cx="4401164" cy="1582999"/>
              </a:xfrm>
            </p:grpSpPr>
            <p:pic>
              <p:nvPicPr>
                <p:cNvPr id="10" name="Picture 9" descr="Table&#10;&#10;Description automatically generated">
                  <a:extLst>
                    <a:ext uri="{FF2B5EF4-FFF2-40B4-BE49-F238E27FC236}">
                      <a16:creationId xmlns:a16="http://schemas.microsoft.com/office/drawing/2014/main" id="{8AF41340-A1F0-4218-9A1F-B4B31AB93D0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4736" y="2271344"/>
                  <a:ext cx="4401164" cy="1533739"/>
                </a:xfrm>
                <a:prstGeom prst="rect">
                  <a:avLst/>
                </a:prstGeom>
              </p:spPr>
            </p:pic>
            <p:sp>
              <p:nvSpPr>
                <p:cNvPr id="26" name="Oval 25">
                  <a:extLst>
                    <a:ext uri="{FF2B5EF4-FFF2-40B4-BE49-F238E27FC236}">
                      <a16:creationId xmlns:a16="http://schemas.microsoft.com/office/drawing/2014/main" id="{8BD26E2E-3767-4727-B7B0-0EBBB1FD5738}"/>
                    </a:ext>
                  </a:extLst>
                </p:cNvPr>
                <p:cNvSpPr/>
                <p:nvPr/>
              </p:nvSpPr>
              <p:spPr>
                <a:xfrm>
                  <a:off x="1575690" y="2222084"/>
                  <a:ext cx="3798742" cy="502215"/>
                </a:xfrm>
                <a:prstGeom prst="ellipse">
                  <a:avLst/>
                </a:prstGeom>
                <a:noFill/>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grpSp>
          <p:sp>
            <p:nvSpPr>
              <p:cNvPr id="34" name="Oval 33">
                <a:extLst>
                  <a:ext uri="{FF2B5EF4-FFF2-40B4-BE49-F238E27FC236}">
                    <a16:creationId xmlns:a16="http://schemas.microsoft.com/office/drawing/2014/main" id="{A23230D9-D2B3-40FA-BD48-637C41CBC048}"/>
                  </a:ext>
                </a:extLst>
              </p:cNvPr>
              <p:cNvSpPr/>
              <p:nvPr/>
            </p:nvSpPr>
            <p:spPr>
              <a:xfrm rot="16200000">
                <a:off x="601321" y="2470040"/>
                <a:ext cx="1320682" cy="1487653"/>
              </a:xfrm>
              <a:prstGeom prst="ellipse">
                <a:avLst/>
              </a:prstGeom>
              <a:noFill/>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grpSp>
        <p:pic>
          <p:nvPicPr>
            <p:cNvPr id="11" name="Graphic 10" descr="Water">
              <a:extLst>
                <a:ext uri="{FF2B5EF4-FFF2-40B4-BE49-F238E27FC236}">
                  <a16:creationId xmlns:a16="http://schemas.microsoft.com/office/drawing/2014/main" id="{E949A1B4-AAA0-4C7F-86B2-8A11F06B246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05028" y="1005233"/>
              <a:ext cx="708528" cy="708528"/>
            </a:xfrm>
            <a:prstGeom prst="rect">
              <a:avLst/>
            </a:prstGeom>
          </p:spPr>
        </p:pic>
      </p:grpSp>
      <p:grpSp>
        <p:nvGrpSpPr>
          <p:cNvPr id="4" name="Group 3">
            <a:extLst>
              <a:ext uri="{FF2B5EF4-FFF2-40B4-BE49-F238E27FC236}">
                <a16:creationId xmlns:a16="http://schemas.microsoft.com/office/drawing/2014/main" id="{65A601CD-0222-4A06-8798-7207D9B42694}"/>
              </a:ext>
            </a:extLst>
          </p:cNvPr>
          <p:cNvGrpSpPr/>
          <p:nvPr/>
        </p:nvGrpSpPr>
        <p:grpSpPr>
          <a:xfrm>
            <a:off x="450574" y="3976189"/>
            <a:ext cx="5215739" cy="2742606"/>
            <a:chOff x="450574" y="3976189"/>
            <a:chExt cx="5215739" cy="2742606"/>
          </a:xfrm>
        </p:grpSpPr>
        <p:grpSp>
          <p:nvGrpSpPr>
            <p:cNvPr id="39" name="Group 38">
              <a:extLst>
                <a:ext uri="{FF2B5EF4-FFF2-40B4-BE49-F238E27FC236}">
                  <a16:creationId xmlns:a16="http://schemas.microsoft.com/office/drawing/2014/main" id="{DEC55D95-5EA3-49C7-90A4-5311FD2565C9}"/>
                </a:ext>
              </a:extLst>
            </p:cNvPr>
            <p:cNvGrpSpPr/>
            <p:nvPr/>
          </p:nvGrpSpPr>
          <p:grpSpPr>
            <a:xfrm>
              <a:off x="450574" y="4622178"/>
              <a:ext cx="5215739" cy="2096617"/>
              <a:chOff x="450575" y="4808098"/>
              <a:chExt cx="4812539" cy="1737214"/>
            </a:xfrm>
          </p:grpSpPr>
          <p:grpSp>
            <p:nvGrpSpPr>
              <p:cNvPr id="32" name="Group 31">
                <a:extLst>
                  <a:ext uri="{FF2B5EF4-FFF2-40B4-BE49-F238E27FC236}">
                    <a16:creationId xmlns:a16="http://schemas.microsoft.com/office/drawing/2014/main" id="{DF32D055-23FF-4F89-A7DC-C772121B4A26}"/>
                  </a:ext>
                </a:extLst>
              </p:cNvPr>
              <p:cNvGrpSpPr/>
              <p:nvPr/>
            </p:nvGrpSpPr>
            <p:grpSpPr>
              <a:xfrm>
                <a:off x="692426" y="4808098"/>
                <a:ext cx="4570688" cy="1587916"/>
                <a:chOff x="692426" y="4808098"/>
                <a:chExt cx="4570688" cy="1587916"/>
              </a:xfrm>
            </p:grpSpPr>
            <p:pic>
              <p:nvPicPr>
                <p:cNvPr id="21" name="Picture 20" descr="Table&#10;&#10;Description automatically generated with medium confidence">
                  <a:extLst>
                    <a:ext uri="{FF2B5EF4-FFF2-40B4-BE49-F238E27FC236}">
                      <a16:creationId xmlns:a16="http://schemas.microsoft.com/office/drawing/2014/main" id="{122BD333-CC71-4627-AACD-914EA554E92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2426" y="4909907"/>
                  <a:ext cx="4410691" cy="1486107"/>
                </a:xfrm>
                <a:prstGeom prst="rect">
                  <a:avLst/>
                </a:prstGeom>
              </p:spPr>
            </p:pic>
            <p:sp>
              <p:nvSpPr>
                <p:cNvPr id="30" name="Oval 29">
                  <a:extLst>
                    <a:ext uri="{FF2B5EF4-FFF2-40B4-BE49-F238E27FC236}">
                      <a16:creationId xmlns:a16="http://schemas.microsoft.com/office/drawing/2014/main" id="{04C250FB-258C-4255-9808-CCBD8463E29E}"/>
                    </a:ext>
                  </a:extLst>
                </p:cNvPr>
                <p:cNvSpPr/>
                <p:nvPr/>
              </p:nvSpPr>
              <p:spPr>
                <a:xfrm>
                  <a:off x="1464372" y="4808098"/>
                  <a:ext cx="3798742" cy="502215"/>
                </a:xfrm>
                <a:prstGeom prst="ellipse">
                  <a:avLst/>
                </a:prstGeom>
                <a:noFill/>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grpSp>
          <p:sp>
            <p:nvSpPr>
              <p:cNvPr id="38" name="Oval 37">
                <a:extLst>
                  <a:ext uri="{FF2B5EF4-FFF2-40B4-BE49-F238E27FC236}">
                    <a16:creationId xmlns:a16="http://schemas.microsoft.com/office/drawing/2014/main" id="{E7A946B9-8692-467E-A52E-68D2857D1DA8}"/>
                  </a:ext>
                </a:extLst>
              </p:cNvPr>
              <p:cNvSpPr/>
              <p:nvPr/>
            </p:nvSpPr>
            <p:spPr>
              <a:xfrm rot="16200000">
                <a:off x="451348" y="5058432"/>
                <a:ext cx="1486107" cy="1487654"/>
              </a:xfrm>
              <a:prstGeom prst="ellipse">
                <a:avLst/>
              </a:prstGeom>
              <a:noFill/>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grpSp>
        <p:pic>
          <p:nvPicPr>
            <p:cNvPr id="44" name="Graphic 43" descr="Water">
              <a:extLst>
                <a:ext uri="{FF2B5EF4-FFF2-40B4-BE49-F238E27FC236}">
                  <a16:creationId xmlns:a16="http://schemas.microsoft.com/office/drawing/2014/main" id="{8E95DA2D-9B18-4DDA-824B-9BEF04BD9B4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21730" y="3976189"/>
              <a:ext cx="708528" cy="708528"/>
            </a:xfrm>
            <a:prstGeom prst="rect">
              <a:avLst/>
            </a:prstGeom>
          </p:spPr>
        </p:pic>
      </p:grpSp>
      <p:sp>
        <p:nvSpPr>
          <p:cNvPr id="45" name="Title 1">
            <a:extLst>
              <a:ext uri="{FF2B5EF4-FFF2-40B4-BE49-F238E27FC236}">
                <a16:creationId xmlns:a16="http://schemas.microsoft.com/office/drawing/2014/main" id="{EFD013FE-22AD-4C9D-BDA8-362CC6D82060}"/>
              </a:ext>
            </a:extLst>
          </p:cNvPr>
          <p:cNvSpPr txBox="1">
            <a:spLocks/>
          </p:cNvSpPr>
          <p:nvPr/>
        </p:nvSpPr>
        <p:spPr>
          <a:xfrm>
            <a:off x="3092820" y="141209"/>
            <a:ext cx="6006359" cy="82391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AU" sz="3600" dirty="0"/>
              <a:t>Data pre-processing</a:t>
            </a:r>
          </a:p>
        </p:txBody>
      </p:sp>
    </p:spTree>
    <p:extLst>
      <p:ext uri="{BB962C8B-B14F-4D97-AF65-F5344CB8AC3E}">
        <p14:creationId xmlns:p14="http://schemas.microsoft.com/office/powerpoint/2010/main" val="2905302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8204431" y="1058779"/>
            <a:ext cx="3321821" cy="1642762"/>
          </a:xfrm>
        </p:spPr>
        <p:txBody>
          <a:bodyPr/>
          <a:lstStyle/>
          <a:p>
            <a:r>
              <a:rPr lang="en-AU" sz="3600" dirty="0">
                <a:solidFill>
                  <a:schemeClr val="tx1"/>
                </a:solidFill>
              </a:rPr>
              <a:t>Preliminary Data Analysis</a:t>
            </a:r>
            <a:endParaRPr lang="en-US" dirty="0"/>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8204431" y="3339215"/>
            <a:ext cx="3321821" cy="2325950"/>
          </a:xfrm>
        </p:spPr>
        <p:txBody>
          <a:bodyPr>
            <a:noAutofit/>
          </a:bodyPr>
          <a:lstStyle/>
          <a:p>
            <a:pPr>
              <a:lnSpc>
                <a:spcPct val="150000"/>
              </a:lnSpc>
            </a:pPr>
            <a:r>
              <a:rPr lang="en-AU" sz="1400" dirty="0">
                <a:solidFill>
                  <a:schemeClr val="tx1"/>
                </a:solidFill>
              </a:rPr>
              <a:t>Exploration of </a:t>
            </a:r>
            <a:r>
              <a:rPr lang="en-AU" sz="1400" b="1" dirty="0">
                <a:solidFill>
                  <a:schemeClr val="tx1"/>
                </a:solidFill>
              </a:rPr>
              <a:t>similarities </a:t>
            </a:r>
            <a:r>
              <a:rPr lang="en-AU" sz="1400" dirty="0">
                <a:solidFill>
                  <a:schemeClr val="tx1"/>
                </a:solidFill>
              </a:rPr>
              <a:t>between each tissue and whole blood</a:t>
            </a:r>
          </a:p>
          <a:p>
            <a:pPr marL="342900" indent="-342900">
              <a:lnSpc>
                <a:spcPct val="150000"/>
              </a:lnSpc>
              <a:buFont typeface="+mj-lt"/>
              <a:buAutoNum type="arabicPeriod"/>
            </a:pPr>
            <a:r>
              <a:rPr lang="en-AU" sz="1400" dirty="0">
                <a:solidFill>
                  <a:schemeClr val="tx1"/>
                </a:solidFill>
              </a:rPr>
              <a:t>Shared expressed </a:t>
            </a:r>
            <a:r>
              <a:rPr lang="en-AU" sz="1400" b="1" dirty="0">
                <a:solidFill>
                  <a:schemeClr val="tx1"/>
                </a:solidFill>
              </a:rPr>
              <a:t>genes</a:t>
            </a:r>
          </a:p>
          <a:p>
            <a:pPr marL="342900" indent="-342900">
              <a:lnSpc>
                <a:spcPct val="150000"/>
              </a:lnSpc>
              <a:buFont typeface="+mj-lt"/>
              <a:buAutoNum type="arabicPeriod"/>
            </a:pPr>
            <a:r>
              <a:rPr lang="en-AU" sz="1400" dirty="0">
                <a:solidFill>
                  <a:schemeClr val="tx1"/>
                </a:solidFill>
              </a:rPr>
              <a:t>Shared </a:t>
            </a:r>
            <a:r>
              <a:rPr lang="en-AU" sz="1400" b="1" dirty="0">
                <a:solidFill>
                  <a:schemeClr val="tx1"/>
                </a:solidFill>
              </a:rPr>
              <a:t>donors</a:t>
            </a:r>
          </a:p>
          <a:p>
            <a:pPr marL="342900" indent="-342900">
              <a:lnSpc>
                <a:spcPct val="150000"/>
              </a:lnSpc>
              <a:buFont typeface="+mj-lt"/>
              <a:buAutoNum type="arabicPeriod"/>
            </a:pPr>
            <a:r>
              <a:rPr lang="en-AU" sz="1400" dirty="0">
                <a:solidFill>
                  <a:schemeClr val="tx1"/>
                </a:solidFill>
              </a:rPr>
              <a:t>Gene expression </a:t>
            </a:r>
            <a:r>
              <a:rPr lang="en-AU" sz="1400" b="1" dirty="0">
                <a:solidFill>
                  <a:schemeClr val="tx1"/>
                </a:solidFill>
              </a:rPr>
              <a:t>correlation</a:t>
            </a:r>
          </a:p>
        </p:txBody>
      </p:sp>
    </p:spTree>
    <p:extLst>
      <p:ext uri="{BB962C8B-B14F-4D97-AF65-F5344CB8AC3E}">
        <p14:creationId xmlns:p14="http://schemas.microsoft.com/office/powerpoint/2010/main" val="4132525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a:t>
            </a:fld>
            <a:endParaRPr lang="en-US" dirty="0"/>
          </a:p>
        </p:txBody>
      </p:sp>
      <p:grpSp>
        <p:nvGrpSpPr>
          <p:cNvPr id="12" name="Group 11">
            <a:extLst>
              <a:ext uri="{FF2B5EF4-FFF2-40B4-BE49-F238E27FC236}">
                <a16:creationId xmlns:a16="http://schemas.microsoft.com/office/drawing/2014/main" id="{C76669F7-E17D-4768-AAB6-777B5EBBB760}"/>
              </a:ext>
            </a:extLst>
          </p:cNvPr>
          <p:cNvGrpSpPr/>
          <p:nvPr/>
        </p:nvGrpSpPr>
        <p:grpSpPr>
          <a:xfrm>
            <a:off x="0" y="1187231"/>
            <a:ext cx="12192000" cy="4644571"/>
            <a:chOff x="0" y="1106714"/>
            <a:chExt cx="12192000" cy="4644571"/>
          </a:xfrm>
        </p:grpSpPr>
        <p:pic>
          <p:nvPicPr>
            <p:cNvPr id="13" name="Picture 12" descr="Chart, bar chart&#10;&#10;Description automatically generated">
              <a:extLst>
                <a:ext uri="{FF2B5EF4-FFF2-40B4-BE49-F238E27FC236}">
                  <a16:creationId xmlns:a16="http://schemas.microsoft.com/office/drawing/2014/main" id="{4F4E105A-412E-4180-B216-DF34789404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06714"/>
              <a:ext cx="12192000" cy="4644571"/>
            </a:xfrm>
            <a:prstGeom prst="rect">
              <a:avLst/>
            </a:prstGeom>
          </p:spPr>
        </p:pic>
        <p:sp>
          <p:nvSpPr>
            <p:cNvPr id="14" name="Rectangle 13">
              <a:extLst>
                <a:ext uri="{FF2B5EF4-FFF2-40B4-BE49-F238E27FC236}">
                  <a16:creationId xmlns:a16="http://schemas.microsoft.com/office/drawing/2014/main" id="{1F6E1448-3EDA-41E7-8A8A-5729184A2FEE}"/>
                </a:ext>
              </a:extLst>
            </p:cNvPr>
            <p:cNvSpPr/>
            <p:nvPr/>
          </p:nvSpPr>
          <p:spPr>
            <a:xfrm rot="2449308">
              <a:off x="106302" y="3757120"/>
              <a:ext cx="528660" cy="1538539"/>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2896385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dirty="0"/>
          </a:p>
        </p:txBody>
      </p:sp>
      <p:grpSp>
        <p:nvGrpSpPr>
          <p:cNvPr id="9" name="Group 8">
            <a:extLst>
              <a:ext uri="{FF2B5EF4-FFF2-40B4-BE49-F238E27FC236}">
                <a16:creationId xmlns:a16="http://schemas.microsoft.com/office/drawing/2014/main" id="{B78A7FEC-4B48-4F7B-8437-A6BFFAF5254B}"/>
              </a:ext>
            </a:extLst>
          </p:cNvPr>
          <p:cNvGrpSpPr/>
          <p:nvPr/>
        </p:nvGrpSpPr>
        <p:grpSpPr>
          <a:xfrm>
            <a:off x="0" y="1106714"/>
            <a:ext cx="12192000" cy="4644571"/>
            <a:chOff x="0" y="1106714"/>
            <a:chExt cx="12192000" cy="4644571"/>
          </a:xfrm>
        </p:grpSpPr>
        <p:pic>
          <p:nvPicPr>
            <p:cNvPr id="10" name="Picture 9" descr="Chart&#10;&#10;Description automatically generated">
              <a:extLst>
                <a:ext uri="{FF2B5EF4-FFF2-40B4-BE49-F238E27FC236}">
                  <a16:creationId xmlns:a16="http://schemas.microsoft.com/office/drawing/2014/main" id="{93F43E6E-A019-4A80-B114-F095CEE96F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06714"/>
              <a:ext cx="12192000" cy="4644571"/>
            </a:xfrm>
            <a:prstGeom prst="rect">
              <a:avLst/>
            </a:prstGeom>
          </p:spPr>
        </p:pic>
        <p:sp>
          <p:nvSpPr>
            <p:cNvPr id="11" name="Rectangle 10">
              <a:extLst>
                <a:ext uri="{FF2B5EF4-FFF2-40B4-BE49-F238E27FC236}">
                  <a16:creationId xmlns:a16="http://schemas.microsoft.com/office/drawing/2014/main" id="{CD520814-E6E3-48B6-97A4-BEA96626D07A}"/>
                </a:ext>
              </a:extLst>
            </p:cNvPr>
            <p:cNvSpPr/>
            <p:nvPr/>
          </p:nvSpPr>
          <p:spPr>
            <a:xfrm rot="1942388">
              <a:off x="150428" y="3605104"/>
              <a:ext cx="565538" cy="1714069"/>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1831120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a:t>
            </a:fld>
            <a:endParaRPr lang="en-US" dirty="0"/>
          </a:p>
        </p:txBody>
      </p:sp>
      <p:grpSp>
        <p:nvGrpSpPr>
          <p:cNvPr id="5" name="Group 4">
            <a:extLst>
              <a:ext uri="{FF2B5EF4-FFF2-40B4-BE49-F238E27FC236}">
                <a16:creationId xmlns:a16="http://schemas.microsoft.com/office/drawing/2014/main" id="{F2324685-0ECB-46DC-A794-CF64FD290AA0}"/>
              </a:ext>
            </a:extLst>
          </p:cNvPr>
          <p:cNvGrpSpPr/>
          <p:nvPr/>
        </p:nvGrpSpPr>
        <p:grpSpPr>
          <a:xfrm>
            <a:off x="0" y="1333052"/>
            <a:ext cx="12192000" cy="4876800"/>
            <a:chOff x="0" y="990600"/>
            <a:chExt cx="12192000" cy="4876800"/>
          </a:xfrm>
        </p:grpSpPr>
        <p:pic>
          <p:nvPicPr>
            <p:cNvPr id="9" name="Picture 8" descr="Chart, bar chart&#10;&#10;Description automatically generated">
              <a:extLst>
                <a:ext uri="{FF2B5EF4-FFF2-40B4-BE49-F238E27FC236}">
                  <a16:creationId xmlns:a16="http://schemas.microsoft.com/office/drawing/2014/main" id="{C90FA5B2-B1A5-4F78-8480-520ABC8249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90600"/>
              <a:ext cx="12192000" cy="4876800"/>
            </a:xfrm>
            <a:prstGeom prst="rect">
              <a:avLst/>
            </a:prstGeom>
          </p:spPr>
        </p:pic>
        <p:sp>
          <p:nvSpPr>
            <p:cNvPr id="10" name="Rectangle 9">
              <a:extLst>
                <a:ext uri="{FF2B5EF4-FFF2-40B4-BE49-F238E27FC236}">
                  <a16:creationId xmlns:a16="http://schemas.microsoft.com/office/drawing/2014/main" id="{A863AD66-8000-481A-BE1D-D603B524E7DF}"/>
                </a:ext>
              </a:extLst>
            </p:cNvPr>
            <p:cNvSpPr/>
            <p:nvPr/>
          </p:nvSpPr>
          <p:spPr>
            <a:xfrm rot="2449308">
              <a:off x="106302" y="3757120"/>
              <a:ext cx="528660" cy="1538539"/>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400820171"/>
      </p:ext>
    </p:extLst>
  </p:cSld>
  <p:clrMapOvr>
    <a:masterClrMapping/>
  </p:clrMapOvr>
</p:sld>
</file>

<file path=ppt/theme/theme1.xml><?xml version="1.0" encoding="utf-8"?>
<a:theme xmlns:a="http://schemas.openxmlformats.org/drawingml/2006/main" name="Theme1">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EF5790B5-D5E7-4902-83A3-E88A7F4347B9}" vid="{F4B0B7D4-1D59-4FF7-9304-2F036333719C}"/>
    </a:ext>
  </a:extLst>
</a:theme>
</file>

<file path=ppt/theme/theme2.xml><?xml version="1.0" encoding="utf-8"?>
<a:theme xmlns:a="http://schemas.openxmlformats.org/drawingml/2006/main" name="1_Theme1">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EF5790B5-D5E7-4902-83A3-E88A7F4347B9}" vid="{F4B0B7D4-1D59-4FF7-9304-2F036333719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F349C67FB7754F9D1CD2B2369958C4" ma:contentTypeVersion="6" ma:contentTypeDescription="Create a new document." ma:contentTypeScope="" ma:versionID="80ad6fadd1c05f7af29492538b5f5172">
  <xsd:schema xmlns:xsd="http://www.w3.org/2001/XMLSchema" xmlns:xs="http://www.w3.org/2001/XMLSchema" xmlns:p="http://schemas.microsoft.com/office/2006/metadata/properties" xmlns:ns2="25b1a67c-657b-4eb5-988d-0fcd6e8c9b8f" targetNamespace="http://schemas.microsoft.com/office/2006/metadata/properties" ma:root="true" ma:fieldsID="19ab49244c4859d7da5565ad74e1cc12" ns2:_="">
    <xsd:import namespace="25b1a67c-657b-4eb5-988d-0fcd6e8c9b8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b1a67c-657b-4eb5-988d-0fcd6e8c9b8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0F748C8-BED4-49BF-96BF-84B1745AF483}">
  <ds:schemaRefs>
    <ds:schemaRef ds:uri="http://schemas.microsoft.com/sharepoint/v3/contenttype/forms"/>
  </ds:schemaRefs>
</ds:datastoreItem>
</file>

<file path=customXml/itemProps2.xml><?xml version="1.0" encoding="utf-8"?>
<ds:datastoreItem xmlns:ds="http://schemas.openxmlformats.org/officeDocument/2006/customXml" ds:itemID="{27ABF5ED-186C-4247-8B91-600861EA3E53}">
  <ds:schemaRefs>
    <ds:schemaRef ds:uri="25b1a67c-657b-4eb5-988d-0fcd6e8c9b8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B979703-0E65-4113-917B-E02CD33DF99C}">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25b1a67c-657b-4eb5-988d-0fcd6e8c9b8f"/>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3247</TotalTime>
  <Words>2498</Words>
  <Application>Microsoft Office PowerPoint</Application>
  <PresentationFormat>Widescreen</PresentationFormat>
  <Paragraphs>342</Paragraphs>
  <Slides>29</Slides>
  <Notes>19</Notes>
  <HiddenSlides>6</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29</vt:i4>
      </vt:variant>
    </vt:vector>
  </HeadingPairs>
  <TitlesOfParts>
    <vt:vector size="40" baseType="lpstr">
      <vt:lpstr>Arial</vt:lpstr>
      <vt:lpstr>Calibri</vt:lpstr>
      <vt:lpstr>Charter</vt:lpstr>
      <vt:lpstr>Charter</vt:lpstr>
      <vt:lpstr>Helvetica Neue</vt:lpstr>
      <vt:lpstr>Poppins</vt:lpstr>
      <vt:lpstr>Tenorite</vt:lpstr>
      <vt:lpstr>Wingdings</vt:lpstr>
      <vt:lpstr>Theme1</vt:lpstr>
      <vt:lpstr>1_Theme1</vt:lpstr>
      <vt:lpstr>Worksheet</vt:lpstr>
      <vt:lpstr>Predicting Tissue-Specific Gene Expression from Blood Using AI</vt:lpstr>
      <vt:lpstr>Introduction</vt:lpstr>
      <vt:lpstr>Data</vt:lpstr>
      <vt:lpstr>Problem</vt:lpstr>
      <vt:lpstr>PowerPoint Presentation</vt:lpstr>
      <vt:lpstr>Preliminary Data Analysis</vt:lpstr>
      <vt:lpstr>PowerPoint Presentation</vt:lpstr>
      <vt:lpstr>PowerPoint Presentation</vt:lpstr>
      <vt:lpstr>PowerPoint Presentation</vt:lpstr>
      <vt:lpstr>Tissue Selection</vt:lpstr>
      <vt:lpstr>Cross-validation</vt:lpstr>
      <vt:lpstr>Models</vt:lpstr>
      <vt:lpstr>eXtreme Gradient Boosting (XGBoost)</vt:lpstr>
      <vt:lpstr>Gradient Boosting Machines (GBM)</vt:lpstr>
      <vt:lpstr>Hyperparameter Tuning</vt:lpstr>
      <vt:lpstr>Evaluation</vt:lpstr>
      <vt:lpstr>Neural Network</vt:lpstr>
      <vt:lpstr>Neural Network</vt:lpstr>
      <vt:lpstr>Algorithm</vt:lpstr>
      <vt:lpstr>Neural network illustration</vt:lpstr>
      <vt:lpstr>Hyperparameter Tuning</vt:lpstr>
      <vt:lpstr>Result</vt:lpstr>
      <vt:lpstr>Evaluation</vt:lpstr>
      <vt:lpstr>Ensemble model</vt:lpstr>
      <vt:lpstr>Evaluation</vt:lpstr>
      <vt:lpstr>Future Directions</vt:lpstr>
      <vt:lpstr>We would like to extend a heartfelt thank you to all our mentors involved in this project!</vt:lpstr>
      <vt:lpstr>Question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AI to Predict Gene Expression across Different Human Tissues</dc:title>
  <dc:creator>Kartika Waluyo</dc:creator>
  <cp:lastModifiedBy>Kartika Waluyo</cp:lastModifiedBy>
  <cp:revision>13</cp:revision>
  <dcterms:created xsi:type="dcterms:W3CDTF">2021-06-22T06:21:22Z</dcterms:created>
  <dcterms:modified xsi:type="dcterms:W3CDTF">2021-10-14T13:12:37Z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0x0101000FF349C67FB7754F9D1CD2B2369958C4</vt:lpwstr>
  </property>
</Properties>
</file>